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5143500" type="screen16x9"/>
  <p:notesSz cx="6858000" cy="9144000"/>
  <p:embeddedFontLst>
    <p:embeddedFont>
      <p:font typeface="Didact Gothic" pitchFamily="2" charset="0"/>
      <p:regular r:id="rId16"/>
    </p:embeddedFont>
    <p:embeddedFont>
      <p:font typeface="Merriweather" pitchFamily="2" charset="77"/>
      <p:regular r:id="rId17"/>
      <p:bold r:id="rId18"/>
      <p:italic r:id="rId19"/>
      <p:boldItalic r:id="rId20"/>
    </p:embeddedFont>
    <p:embeddedFont>
      <p:font typeface="Montagu Slab" pitchFamily="2" charset="77"/>
      <p:regular r:id="rId21"/>
      <p:bold r:id="rId22"/>
    </p:embeddedFont>
    <p:embeddedFont>
      <p:font typeface="Raleway" pitchFamily="2" charset="77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89"/>
  </p:normalViewPr>
  <p:slideViewPr>
    <p:cSldViewPr snapToGrid="0">
      <p:cViewPr varScale="1">
        <p:scale>
          <a:sx n="125" d="100"/>
          <a:sy n="125" d="100"/>
        </p:scale>
        <p:origin x="1240" y="4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e96d6bd3d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e96d6bd3d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e9612dee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1e9612dee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1e9612dee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1e9612dee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1e9612dee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1e9612dee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1e9612dee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1e9612dee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e96d6bd3d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e96d6bd3d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e96d6bd3d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e96d6bd3d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e96d6bd3d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1e96d6bd3d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200a6266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200a6266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1e96d6bd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1e96d6bd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1e96d6bd3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1e96d6bd3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1e96d6bd3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1e96d6bd3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1e9612dee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1e9612dee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">
  <p:cSld name="SECTION_TITLE_AND_DESCRIPTION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-47325" y="4804100"/>
            <a:ext cx="1927800" cy="33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597700" y="6546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3000"/>
              <a:buFont typeface="Raleway"/>
              <a:buNone/>
              <a:defRPr sz="3000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Font typeface="Raleway"/>
              <a:buNone/>
              <a:defRPr sz="42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Font typeface="Raleway"/>
              <a:buNone/>
              <a:defRPr sz="42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Font typeface="Raleway"/>
              <a:buNone/>
              <a:defRPr sz="42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Font typeface="Raleway"/>
              <a:buNone/>
              <a:defRPr sz="42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Font typeface="Raleway"/>
              <a:buNone/>
              <a:defRPr sz="42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Font typeface="Raleway"/>
              <a:buNone/>
              <a:defRPr sz="42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Font typeface="Raleway"/>
              <a:buNone/>
              <a:defRPr sz="42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Font typeface="Raleway"/>
              <a:buNone/>
              <a:defRPr sz="4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597700" y="2012650"/>
            <a:ext cx="4045200" cy="3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Raleway"/>
              <a:buNone/>
              <a:defRPr sz="15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564108" y="-2775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D9D9D9"/>
                </a:solidFill>
              </a:defRPr>
            </a:lvl1pPr>
            <a:lvl2pPr lvl="1">
              <a:buNone/>
              <a:defRPr>
                <a:solidFill>
                  <a:srgbClr val="D9D9D9"/>
                </a:solidFill>
              </a:defRPr>
            </a:lvl2pPr>
            <a:lvl3pPr lvl="2">
              <a:buNone/>
              <a:defRPr>
                <a:solidFill>
                  <a:srgbClr val="D9D9D9"/>
                </a:solidFill>
              </a:defRPr>
            </a:lvl3pPr>
            <a:lvl4pPr lvl="3">
              <a:buNone/>
              <a:defRPr>
                <a:solidFill>
                  <a:srgbClr val="D9D9D9"/>
                </a:solidFill>
              </a:defRPr>
            </a:lvl4pPr>
            <a:lvl5pPr lvl="4">
              <a:buNone/>
              <a:defRPr>
                <a:solidFill>
                  <a:srgbClr val="D9D9D9"/>
                </a:solidFill>
              </a:defRPr>
            </a:lvl5pPr>
            <a:lvl6pPr lvl="5">
              <a:buNone/>
              <a:defRPr>
                <a:solidFill>
                  <a:srgbClr val="D9D9D9"/>
                </a:solidFill>
              </a:defRPr>
            </a:lvl6pPr>
            <a:lvl7pPr lvl="6">
              <a:buNone/>
              <a:defRPr>
                <a:solidFill>
                  <a:srgbClr val="D9D9D9"/>
                </a:solidFill>
              </a:defRPr>
            </a:lvl7pPr>
            <a:lvl8pPr lvl="7">
              <a:buNone/>
              <a:defRPr>
                <a:solidFill>
                  <a:srgbClr val="D9D9D9"/>
                </a:solidFill>
              </a:defRPr>
            </a:lvl8pPr>
            <a:lvl9pPr lvl="8">
              <a:buNone/>
              <a:defRPr>
                <a:solidFill>
                  <a:srgbClr val="D9D9D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2"/>
          </p:nvPr>
        </p:nvSpPr>
        <p:spPr>
          <a:xfrm>
            <a:off x="62800" y="4853675"/>
            <a:ext cx="4450200" cy="2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Raleway"/>
              <a:buNone/>
              <a:defRPr sz="700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0250" y="4995925"/>
            <a:ext cx="1323825" cy="6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subTitle" idx="3"/>
          </p:nvPr>
        </p:nvSpPr>
        <p:spPr>
          <a:xfrm>
            <a:off x="597700" y="2535100"/>
            <a:ext cx="40743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Raleway"/>
              <a:buNone/>
              <a:defRPr sz="10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20010"/>
              </a:solidFill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61E23"/>
              </a:solidFill>
              <a:highlight>
                <a:schemeClr val="dk2"/>
              </a:highlight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4255050" y="4874950"/>
            <a:ext cx="4799400" cy="1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cometogetherforwine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metogetherfor/" TargetMode="External"/><Relationship Id="rId5" Type="http://schemas.openxmlformats.org/officeDocument/2006/relationships/hyperlink" Target="https://shareandpairsundays.com/" TargetMode="External"/><Relationship Id="rId4" Type="http://schemas.openxmlformats.org/officeDocument/2006/relationships/hyperlink" Target="http://www.comeoveroctober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metogetherfor/" TargetMode="External"/><Relationship Id="rId5" Type="http://schemas.openxmlformats.org/officeDocument/2006/relationships/hyperlink" Target="https://shareandpairsundays.com/" TargetMode="External"/><Relationship Id="rId4" Type="http://schemas.openxmlformats.org/officeDocument/2006/relationships/hyperlink" Target="http://www.comeoveroctober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metogetherfor/" TargetMode="External"/><Relationship Id="rId5" Type="http://schemas.openxmlformats.org/officeDocument/2006/relationships/hyperlink" Target="https://shareandpairsundays.com/" TargetMode="External"/><Relationship Id="rId4" Type="http://schemas.openxmlformats.org/officeDocument/2006/relationships/hyperlink" Target="http://www.comeoveroctober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metogetherfor/" TargetMode="External"/><Relationship Id="rId5" Type="http://schemas.openxmlformats.org/officeDocument/2006/relationships/hyperlink" Target="https://shareandpairsundays.com/" TargetMode="External"/><Relationship Id="rId4" Type="http://schemas.openxmlformats.org/officeDocument/2006/relationships/hyperlink" Target="http://www.comeoveroctober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cometogetherforwin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eoveroctober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cometogetherfor" TargetMode="External"/><Relationship Id="rId4" Type="http://schemas.openxmlformats.org/officeDocument/2006/relationships/hyperlink" Target="https://shareandpairsunday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 idx="4294967295"/>
          </p:nvPr>
        </p:nvSpPr>
        <p:spPr>
          <a:xfrm>
            <a:off x="0" y="4925893"/>
            <a:ext cx="9144000" cy="222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5E9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2500" b="1">
              <a:solidFill>
                <a:srgbClr val="FFF5E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0" y="3719025"/>
            <a:ext cx="2052725" cy="1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-55225" y="484311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www.cometogetherforwine.com</a:t>
            </a:r>
            <a:endParaRPr sz="1100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222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5E9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2500" b="1">
              <a:solidFill>
                <a:srgbClr val="FFF5E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2186300" y="495725"/>
            <a:ext cx="4592100" cy="294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2449675" y="1006450"/>
            <a:ext cx="3954900" cy="21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5E9"/>
                </a:solidFill>
                <a:latin typeface="Montagu Slab"/>
                <a:ea typeface="Montagu Slab"/>
                <a:cs typeface="Montagu Slab"/>
                <a:sym typeface="Montagu Slab"/>
              </a:rPr>
              <a:t>TELLING THE </a:t>
            </a:r>
            <a:r>
              <a:rPr lang="en" sz="3000" b="1">
                <a:solidFill>
                  <a:srgbClr val="FFF5E9"/>
                </a:solidFill>
                <a:latin typeface="Montagu Slab"/>
                <a:ea typeface="Montagu Slab"/>
                <a:cs typeface="Montagu Slab"/>
                <a:sym typeface="Montagu Slab"/>
              </a:rPr>
              <a:t>POSITIVE </a:t>
            </a:r>
            <a:r>
              <a:rPr lang="en" sz="3000">
                <a:solidFill>
                  <a:srgbClr val="FFF5E9"/>
                </a:solidFill>
                <a:latin typeface="Montagu Slab"/>
                <a:ea typeface="Montagu Slab"/>
                <a:cs typeface="Montagu Slab"/>
                <a:sym typeface="Montagu Slab"/>
              </a:rPr>
              <a:t>STORY ABOUT WINE…</a:t>
            </a:r>
            <a:endParaRPr sz="3000">
              <a:solidFill>
                <a:srgbClr val="FFF5E9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5E9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1700" y="3567200"/>
            <a:ext cx="2187300" cy="1221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5650" y="1149575"/>
            <a:ext cx="394525" cy="3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90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5E9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2500" b="1">
              <a:solidFill>
                <a:srgbClr val="FFF5E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1972125" y="155875"/>
            <a:ext cx="53352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CONTRIBUTOR: </a:t>
            </a:r>
            <a:r>
              <a:rPr lang="en" sz="3000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$1,000</a:t>
            </a:r>
            <a:endParaRPr sz="2500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280" name="Google Shape;280;p30" title="Group-2742.png"/>
          <p:cNvPicPr preferRelativeResize="0"/>
          <p:nvPr/>
        </p:nvPicPr>
        <p:blipFill rotWithShape="1">
          <a:blip r:embed="rId3">
            <a:alphaModFix/>
          </a:blip>
          <a:srcRect l="-119320" t="-4890" r="119320" b="4890"/>
          <a:stretch/>
        </p:blipFill>
        <p:spPr>
          <a:xfrm>
            <a:off x="2291426" y="3495925"/>
            <a:ext cx="3433876" cy="31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0"/>
          <p:cNvSpPr txBox="1"/>
          <p:nvPr/>
        </p:nvSpPr>
        <p:spPr>
          <a:xfrm>
            <a:off x="0" y="916100"/>
            <a:ext cx="84549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0"/>
          <p:cNvSpPr/>
          <p:nvPr/>
        </p:nvSpPr>
        <p:spPr>
          <a:xfrm>
            <a:off x="143550" y="961250"/>
            <a:ext cx="8856900" cy="3946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>
                <a:latin typeface="Montagu Slab"/>
                <a:ea typeface="Montagu Slab"/>
                <a:cs typeface="Montagu Slab"/>
                <a:sym typeface="Montagu Slab"/>
              </a:rPr>
              <a:t>CONTRIBUTOR</a:t>
            </a:r>
            <a:r>
              <a:rPr lang="en" sz="2100" i="1">
                <a:latin typeface="Montagu Slab"/>
                <a:ea typeface="Montagu Slab"/>
                <a:cs typeface="Montagu Slab"/>
                <a:sym typeface="Montagu Slab"/>
              </a:rPr>
              <a:t> </a:t>
            </a:r>
            <a:r>
              <a:rPr lang="en" sz="2100" b="1" i="1">
                <a:latin typeface="Montagu Slab"/>
                <a:ea typeface="Montagu Slab"/>
                <a:cs typeface="Montagu Slab"/>
                <a:sym typeface="Montagu Slab"/>
              </a:rPr>
              <a:t>RECEIVES:</a:t>
            </a:r>
            <a:endParaRPr sz="2100" b="1" i="1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agu Slab"/>
              <a:buChar char="●"/>
            </a:pPr>
            <a:r>
              <a:rPr lang="en" sz="1200">
                <a:latin typeface="Montagu Slab"/>
                <a:ea typeface="Montagu Slab"/>
                <a:cs typeface="Montagu Slab"/>
                <a:sym typeface="Montagu Slab"/>
              </a:rPr>
              <a:t>Logo inclusion on campaign and company websites </a:t>
            </a:r>
            <a:endParaRPr sz="12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agu Slab"/>
              <a:buChar char="○"/>
            </a:pPr>
            <a:r>
              <a:rPr lang="en" sz="1200">
                <a:latin typeface="Montagu Slab"/>
                <a:ea typeface="Montagu Slab"/>
                <a:cs typeface="Montagu Slab"/>
                <a:sym typeface="Montagu Slab"/>
              </a:rPr>
              <a:t>(</a:t>
            </a:r>
            <a:r>
              <a:rPr lang="en" sz="1200" u="sng">
                <a:latin typeface="Montagu Slab"/>
                <a:ea typeface="Montagu Slab"/>
                <a:cs typeface="Montagu Slab"/>
                <a:sym typeface="Montagu Slab"/>
                <a:hlinkClick r:id="rId4"/>
              </a:rPr>
              <a:t>www.comeoveroctober.com</a:t>
            </a:r>
            <a:r>
              <a:rPr lang="en" sz="1200">
                <a:latin typeface="Montagu Slab"/>
                <a:ea typeface="Montagu Slab"/>
                <a:cs typeface="Montagu Slab"/>
                <a:sym typeface="Montagu Slab"/>
              </a:rPr>
              <a:t>)</a:t>
            </a:r>
            <a:endParaRPr sz="12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agu Slab"/>
              <a:buChar char="○"/>
            </a:pPr>
            <a:r>
              <a:rPr lang="en" sz="1200">
                <a:latin typeface="Montagu Slab"/>
                <a:ea typeface="Montagu Slab"/>
                <a:cs typeface="Montagu Slab"/>
                <a:sym typeface="Montagu Slab"/>
              </a:rPr>
              <a:t> (</a:t>
            </a:r>
            <a:r>
              <a:rPr lang="en" sz="1200" u="sng">
                <a:latin typeface="Montagu Slab"/>
                <a:ea typeface="Montagu Slab"/>
                <a:cs typeface="Montagu Slab"/>
                <a:sym typeface="Montagu Slab"/>
                <a:hlinkClick r:id="rId5"/>
              </a:rPr>
              <a:t>www.share&amp;pairsundays.com</a:t>
            </a:r>
            <a:r>
              <a:rPr lang="en" sz="1200">
                <a:latin typeface="Montagu Slab"/>
                <a:ea typeface="Montagu Slab"/>
                <a:cs typeface="Montagu Slab"/>
                <a:sym typeface="Montagu Slab"/>
              </a:rPr>
              <a:t>) </a:t>
            </a:r>
            <a:endParaRPr sz="12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agu Slab"/>
              <a:buChar char="○"/>
            </a:pPr>
            <a:r>
              <a:rPr lang="en" sz="1200">
                <a:latin typeface="Montagu Slab"/>
                <a:ea typeface="Montagu Slab"/>
                <a:cs typeface="Montagu Slab"/>
                <a:sym typeface="Montagu Slab"/>
              </a:rPr>
              <a:t>(</a:t>
            </a:r>
            <a:r>
              <a:rPr lang="en" sz="1200" u="sng">
                <a:latin typeface="Montagu Slab"/>
                <a:ea typeface="Montagu Slab"/>
                <a:cs typeface="Montagu Slab"/>
                <a:sym typeface="Montagu Slab"/>
                <a:hlinkClick r:id="rId6"/>
              </a:rPr>
              <a:t>www.cometogetherforwine.com</a:t>
            </a:r>
            <a:r>
              <a:rPr lang="en" sz="1200">
                <a:latin typeface="Montagu Slab"/>
                <a:ea typeface="Montagu Slab"/>
                <a:cs typeface="Montagu Slab"/>
                <a:sym typeface="Montagu Slab"/>
              </a:rPr>
              <a:t>)</a:t>
            </a:r>
            <a:endParaRPr sz="12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agu Slab"/>
              <a:buChar char="●"/>
            </a:pPr>
            <a:r>
              <a:rPr lang="en" sz="1200">
                <a:latin typeface="Montagu Slab"/>
                <a:ea typeface="Montagu Slab"/>
                <a:cs typeface="Montagu Slab"/>
                <a:sym typeface="Montagu Slab"/>
              </a:rPr>
              <a:t>Tags on social media posts (IG, Facebook) (4x/year)</a:t>
            </a:r>
            <a:endParaRPr sz="12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agu Slab"/>
              <a:buChar char="●"/>
            </a:pPr>
            <a:r>
              <a:rPr lang="en" sz="1200">
                <a:latin typeface="Montagu Slab"/>
                <a:ea typeface="Montagu Slab"/>
                <a:cs typeface="Montagu Slab"/>
                <a:sym typeface="Montagu Slab"/>
              </a:rPr>
              <a:t>Invitation to all press conferences</a:t>
            </a:r>
            <a:endParaRPr sz="12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agu Slab"/>
              <a:buChar char="●"/>
            </a:pPr>
            <a:r>
              <a:rPr lang="en" sz="1200">
                <a:latin typeface="Montagu Slab"/>
                <a:ea typeface="Montagu Slab"/>
                <a:cs typeface="Montagu Slab"/>
                <a:sym typeface="Montagu Slab"/>
              </a:rPr>
              <a:t>Access to collaborative opportunities, leveraging our extensive network of industry contacts to amplify your brand visibility in print, digital media, and joint campaigns</a:t>
            </a:r>
            <a:endParaRPr sz="12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agu Slab"/>
              <a:buChar char="●"/>
            </a:pPr>
            <a:r>
              <a:rPr lang="en" sz="1200">
                <a:latin typeface="Montagu Slab"/>
                <a:ea typeface="Montagu Slab"/>
                <a:cs typeface="Montagu Slab"/>
                <a:sym typeface="Montagu Slab"/>
              </a:rPr>
              <a:t>Promotion and links to your sponsored events on our website and instagram, ensuring increased visibility and driving foot traffic and attendance to any winery or brand-hosted activities </a:t>
            </a:r>
            <a:endParaRPr sz="1200"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283" name="Google Shape;28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25" y="29100"/>
            <a:ext cx="440025" cy="4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0"/>
          <p:cNvSpPr txBox="1"/>
          <p:nvPr/>
        </p:nvSpPr>
        <p:spPr>
          <a:xfrm>
            <a:off x="-84550" y="4908050"/>
            <a:ext cx="430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Confidential Document. Copyright: COME TOGETHER—A Community for Wine LLC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90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5E9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2500" b="1">
              <a:solidFill>
                <a:srgbClr val="FFF5E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1972125" y="155875"/>
            <a:ext cx="53352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CHAMPION: </a:t>
            </a:r>
            <a:r>
              <a:rPr lang="en" sz="3000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$2,500</a:t>
            </a:r>
            <a:endParaRPr sz="2500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291" name="Google Shape;291;p31" title="Group-2742.png"/>
          <p:cNvPicPr preferRelativeResize="0"/>
          <p:nvPr/>
        </p:nvPicPr>
        <p:blipFill rotWithShape="1">
          <a:blip r:embed="rId3">
            <a:alphaModFix/>
          </a:blip>
          <a:srcRect l="-119320" t="-4890" r="119320" b="4890"/>
          <a:stretch/>
        </p:blipFill>
        <p:spPr>
          <a:xfrm>
            <a:off x="2291426" y="3495925"/>
            <a:ext cx="3433876" cy="31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1"/>
          <p:cNvSpPr txBox="1"/>
          <p:nvPr/>
        </p:nvSpPr>
        <p:spPr>
          <a:xfrm>
            <a:off x="0" y="916100"/>
            <a:ext cx="84549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31"/>
          <p:cNvSpPr/>
          <p:nvPr/>
        </p:nvSpPr>
        <p:spPr>
          <a:xfrm>
            <a:off x="143550" y="961250"/>
            <a:ext cx="8856900" cy="3946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>
                <a:latin typeface="Montagu Slab"/>
                <a:ea typeface="Montagu Slab"/>
                <a:cs typeface="Montagu Slab"/>
                <a:sym typeface="Montagu Slab"/>
              </a:rPr>
              <a:t>CHAMPION</a:t>
            </a:r>
            <a:r>
              <a:rPr lang="en" sz="2100" i="1">
                <a:latin typeface="Montagu Slab"/>
                <a:ea typeface="Montagu Slab"/>
                <a:cs typeface="Montagu Slab"/>
                <a:sym typeface="Montagu Slab"/>
              </a:rPr>
              <a:t> </a:t>
            </a:r>
            <a:r>
              <a:rPr lang="en" sz="2100" b="1" i="1">
                <a:latin typeface="Montagu Slab"/>
                <a:ea typeface="Montagu Slab"/>
                <a:cs typeface="Montagu Slab"/>
                <a:sym typeface="Montagu Slab"/>
              </a:rPr>
              <a:t>RECEIVES</a:t>
            </a:r>
            <a:r>
              <a:rPr lang="en" sz="2100" i="1">
                <a:latin typeface="Montagu Slab"/>
                <a:ea typeface="Montagu Slab"/>
                <a:cs typeface="Montagu Slab"/>
                <a:sym typeface="Montagu Slab"/>
              </a:rPr>
              <a:t>:</a:t>
            </a:r>
            <a:endParaRPr sz="2100" i="1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agu Slab"/>
              <a:buChar char="●"/>
            </a:pPr>
            <a:r>
              <a:rPr lang="en" sz="1100">
                <a:latin typeface="Montagu Slab"/>
                <a:ea typeface="Montagu Slab"/>
                <a:cs typeface="Montagu Slab"/>
                <a:sym typeface="Montagu Slab"/>
              </a:rPr>
              <a:t>Logo inclusion on campaign and company websites </a:t>
            </a:r>
            <a:endParaRPr sz="1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agu Slab"/>
              <a:buChar char="○"/>
            </a:pPr>
            <a:r>
              <a:rPr lang="en" sz="1100">
                <a:latin typeface="Montagu Slab"/>
                <a:ea typeface="Montagu Slab"/>
                <a:cs typeface="Montagu Slab"/>
                <a:sym typeface="Montagu Slab"/>
              </a:rPr>
              <a:t>(</a:t>
            </a:r>
            <a:r>
              <a:rPr lang="en" sz="1100" u="sng">
                <a:latin typeface="Montagu Slab"/>
                <a:ea typeface="Montagu Slab"/>
                <a:cs typeface="Montagu Slab"/>
                <a:sym typeface="Montagu Slab"/>
                <a:hlinkClick r:id="rId4"/>
              </a:rPr>
              <a:t>www.comeoveroctober.com</a:t>
            </a:r>
            <a:r>
              <a:rPr lang="en" sz="1100">
                <a:latin typeface="Montagu Slab"/>
                <a:ea typeface="Montagu Slab"/>
                <a:cs typeface="Montagu Slab"/>
                <a:sym typeface="Montagu Slab"/>
              </a:rPr>
              <a:t>) </a:t>
            </a:r>
            <a:endParaRPr sz="1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agu Slab"/>
              <a:buChar char="○"/>
            </a:pPr>
            <a:r>
              <a:rPr lang="en" sz="1100">
                <a:latin typeface="Montagu Slab"/>
                <a:ea typeface="Montagu Slab"/>
                <a:cs typeface="Montagu Slab"/>
                <a:sym typeface="Montagu Slab"/>
              </a:rPr>
              <a:t> (</a:t>
            </a:r>
            <a:r>
              <a:rPr lang="en" sz="1100" u="sng">
                <a:latin typeface="Montagu Slab"/>
                <a:ea typeface="Montagu Slab"/>
                <a:cs typeface="Montagu Slab"/>
                <a:sym typeface="Montagu Slab"/>
                <a:hlinkClick r:id="rId5"/>
              </a:rPr>
              <a:t>www.share&amp;pairsundays.com</a:t>
            </a:r>
            <a:r>
              <a:rPr lang="en" sz="1100">
                <a:latin typeface="Montagu Slab"/>
                <a:ea typeface="Montagu Slab"/>
                <a:cs typeface="Montagu Slab"/>
                <a:sym typeface="Montagu Slab"/>
              </a:rPr>
              <a:t>) </a:t>
            </a:r>
            <a:endParaRPr sz="1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agu Slab"/>
              <a:buChar char="○"/>
            </a:pPr>
            <a:r>
              <a:rPr lang="en" sz="1100">
                <a:latin typeface="Montagu Slab"/>
                <a:ea typeface="Montagu Slab"/>
                <a:cs typeface="Montagu Slab"/>
                <a:sym typeface="Montagu Slab"/>
              </a:rPr>
              <a:t>(</a:t>
            </a:r>
            <a:r>
              <a:rPr lang="en" sz="1100" u="sng">
                <a:latin typeface="Montagu Slab"/>
                <a:ea typeface="Montagu Slab"/>
                <a:cs typeface="Montagu Slab"/>
                <a:sym typeface="Montagu Slab"/>
                <a:hlinkClick r:id="rId6"/>
              </a:rPr>
              <a:t>www.cometogetherfor</a:t>
            </a:r>
            <a:r>
              <a:rPr lang="en" sz="1100" u="sng">
                <a:latin typeface="Montagu Slab"/>
                <a:ea typeface="Montagu Slab"/>
                <a:cs typeface="Montagu Slab"/>
                <a:sym typeface="Montagu Slab"/>
              </a:rPr>
              <a:t>wine.com</a:t>
            </a:r>
            <a:r>
              <a:rPr lang="en" sz="1100">
                <a:latin typeface="Montagu Slab"/>
                <a:ea typeface="Montagu Slab"/>
                <a:cs typeface="Montagu Slab"/>
                <a:sym typeface="Montagu Slab"/>
              </a:rPr>
              <a:t>)  </a:t>
            </a:r>
            <a:endParaRPr sz="1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agu Slab"/>
              <a:buChar char="●"/>
            </a:pPr>
            <a:r>
              <a:rPr lang="en" sz="1100">
                <a:latin typeface="Montagu Slab"/>
                <a:ea typeface="Montagu Slab"/>
                <a:cs typeface="Montagu Slab"/>
                <a:sym typeface="Montagu Slab"/>
              </a:rPr>
              <a:t>Tags on social media posts (IG, Facebook) (6x/year)</a:t>
            </a:r>
            <a:endParaRPr sz="1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agu Slab"/>
              <a:buChar char="●"/>
            </a:pPr>
            <a:r>
              <a:rPr lang="en" sz="1100">
                <a:latin typeface="Montagu Slab"/>
                <a:ea typeface="Montagu Slab"/>
                <a:cs typeface="Montagu Slab"/>
                <a:sym typeface="Montagu Slab"/>
              </a:rPr>
              <a:t>IG Live with Karen MacNeil, including pre-promotion </a:t>
            </a:r>
            <a:r>
              <a:rPr lang="en" sz="1200">
                <a:latin typeface="Montagu Slab"/>
                <a:ea typeface="Montagu Slab"/>
                <a:cs typeface="Montagu Slab"/>
                <a:sym typeface="Montagu Slab"/>
              </a:rPr>
              <a:t> on our social platforms </a:t>
            </a:r>
            <a:r>
              <a:rPr lang="en" sz="1100">
                <a:latin typeface="Montagu Slab"/>
                <a:ea typeface="Montagu Slab"/>
                <a:cs typeface="Montagu Slab"/>
                <a:sym typeface="Montagu Slab"/>
              </a:rPr>
              <a:t>(1x/year)</a:t>
            </a:r>
            <a:endParaRPr sz="1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agu Slab"/>
              <a:buChar char="●"/>
            </a:pPr>
            <a:r>
              <a:rPr lang="en" sz="1100">
                <a:latin typeface="Montagu Slab"/>
                <a:ea typeface="Montagu Slab"/>
                <a:cs typeface="Montagu Slab"/>
                <a:sym typeface="Montagu Slab"/>
              </a:rPr>
              <a:t>Brainstorming session with KC, KM, and/or GC on how your wine brand can maximize their involvement in the campaign (1x/year)</a:t>
            </a:r>
            <a:endParaRPr sz="1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agu Slab"/>
              <a:buChar char="●"/>
            </a:pPr>
            <a:r>
              <a:rPr lang="en" sz="1100">
                <a:latin typeface="Montagu Slab"/>
                <a:ea typeface="Montagu Slab"/>
                <a:cs typeface="Montagu Slab"/>
                <a:sym typeface="Montagu Slab"/>
              </a:rPr>
              <a:t>Invitation to all press conferences</a:t>
            </a:r>
            <a:endParaRPr sz="1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agu Slab"/>
              <a:buChar char="●"/>
            </a:pPr>
            <a:r>
              <a:rPr lang="en" sz="1100">
                <a:latin typeface="Montagu Slab"/>
                <a:ea typeface="Montagu Slab"/>
                <a:cs typeface="Montagu Slab"/>
                <a:sym typeface="Montagu Slab"/>
              </a:rPr>
              <a:t>Access to collaborative opportunities, leveraging our extensive network of industry contacts to amplify your brand visibility in print, digital media, and joint campaigns</a:t>
            </a:r>
            <a:endParaRPr sz="1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agu Slab"/>
              <a:buChar char="●"/>
            </a:pPr>
            <a:r>
              <a:rPr lang="en" sz="1100">
                <a:latin typeface="Montagu Slab"/>
                <a:ea typeface="Montagu Slab"/>
                <a:cs typeface="Montagu Slab"/>
                <a:sym typeface="Montagu Slab"/>
              </a:rPr>
              <a:t>Promotion and links to your sponsored events on our website and instagram, ensuring increased visibility and driving foot traffic and attendance to any winery or brand-hosted activities</a:t>
            </a:r>
            <a:endParaRPr sz="1100"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294" name="Google Shape;29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25" y="29100"/>
            <a:ext cx="440025" cy="4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1"/>
          <p:cNvSpPr txBox="1"/>
          <p:nvPr/>
        </p:nvSpPr>
        <p:spPr>
          <a:xfrm>
            <a:off x="-84550" y="4908050"/>
            <a:ext cx="430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Confidential Document. Copyright: COME TOGETHER—A Community for Wine LLC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90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5E9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2500" b="1">
              <a:solidFill>
                <a:srgbClr val="FFF5E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01" name="Google Shape;301;p32"/>
          <p:cNvSpPr txBox="1"/>
          <p:nvPr/>
        </p:nvSpPr>
        <p:spPr>
          <a:xfrm>
            <a:off x="1972125" y="155875"/>
            <a:ext cx="53352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SPONSOR: </a:t>
            </a:r>
            <a:r>
              <a:rPr lang="en" sz="3000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$5,000</a:t>
            </a:r>
            <a:endParaRPr sz="3000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302" name="Google Shape;302;p32" title="Group-2742.png"/>
          <p:cNvPicPr preferRelativeResize="0"/>
          <p:nvPr/>
        </p:nvPicPr>
        <p:blipFill rotWithShape="1">
          <a:blip r:embed="rId3">
            <a:alphaModFix/>
          </a:blip>
          <a:srcRect l="-119320" t="-4890" r="119320" b="4890"/>
          <a:stretch/>
        </p:blipFill>
        <p:spPr>
          <a:xfrm>
            <a:off x="2291426" y="3495925"/>
            <a:ext cx="3433876" cy="31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2"/>
          <p:cNvSpPr txBox="1"/>
          <p:nvPr/>
        </p:nvSpPr>
        <p:spPr>
          <a:xfrm>
            <a:off x="0" y="916100"/>
            <a:ext cx="84549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32"/>
          <p:cNvSpPr/>
          <p:nvPr/>
        </p:nvSpPr>
        <p:spPr>
          <a:xfrm>
            <a:off x="143550" y="961250"/>
            <a:ext cx="8856900" cy="3946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>
                <a:latin typeface="Montagu Slab"/>
                <a:ea typeface="Montagu Slab"/>
                <a:cs typeface="Montagu Slab"/>
                <a:sym typeface="Montagu Slab"/>
              </a:rPr>
              <a:t>SPONSOR RECEIVES:</a:t>
            </a:r>
            <a:endParaRPr sz="2100" b="1" i="1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Logo inclusion on campaign and company websites 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○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(</a:t>
            </a:r>
            <a:r>
              <a:rPr lang="en" sz="1000" u="sng">
                <a:latin typeface="Montagu Slab"/>
                <a:ea typeface="Montagu Slab"/>
                <a:cs typeface="Montagu Slab"/>
                <a:sym typeface="Montagu Slab"/>
                <a:hlinkClick r:id="rId4"/>
              </a:rPr>
              <a:t>www.comeoveroctober.com</a:t>
            </a: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) 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○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 (</a:t>
            </a:r>
            <a:r>
              <a:rPr lang="en" sz="1000" u="sng">
                <a:latin typeface="Montagu Slab"/>
                <a:ea typeface="Montagu Slab"/>
                <a:cs typeface="Montagu Slab"/>
                <a:sym typeface="Montagu Slab"/>
                <a:hlinkClick r:id="rId5"/>
              </a:rPr>
              <a:t>www.share&amp;pairsundays.com</a:t>
            </a: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) 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○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(</a:t>
            </a:r>
            <a:r>
              <a:rPr lang="en" sz="1000" u="sng">
                <a:latin typeface="Montagu Slab"/>
                <a:ea typeface="Montagu Slab"/>
                <a:cs typeface="Montagu Slab"/>
                <a:sym typeface="Montagu Slab"/>
                <a:hlinkClick r:id="rId6"/>
              </a:rPr>
              <a:t>www.cometogetherfor</a:t>
            </a:r>
            <a:r>
              <a:rPr lang="en" sz="1000" u="sng">
                <a:latin typeface="Montagu Slab"/>
                <a:ea typeface="Montagu Slab"/>
                <a:cs typeface="Montagu Slab"/>
                <a:sym typeface="Montagu Slab"/>
              </a:rPr>
              <a:t>wine.com</a:t>
            </a: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)  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Tags on social media posts (IG, Facebook) (8x/year)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IG Live with Karen MacNeil, including pre-promotion on our social platforms  (2x/year)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Brainstorming session with KC, KM, and/or GC on how your wine brand can maximize their involvement in the campaign  (2x/year: 1x Come Over October, 1x Share and Pair Sundays)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Invitation to all press conferences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Product placement opportunities with chefs, food influencers and bloggers participating in the campaign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Access to collaborative opportunities, leveraging our extensive network of industry contacts to amplify your brand visibility in print, digital media, and joint campaigns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Promotion and links to your sponsored events on our website and instagram, ensuring increased visibility and driving foot traffic and attendance to any winery or brand-hosted activities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305" name="Google Shape;30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25" y="29100"/>
            <a:ext cx="440025" cy="4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2"/>
          <p:cNvSpPr txBox="1"/>
          <p:nvPr/>
        </p:nvSpPr>
        <p:spPr>
          <a:xfrm>
            <a:off x="-84550" y="4908050"/>
            <a:ext cx="430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Confidential Document. Copyright: COME TOGETHER—A Community for Wine LLC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90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5E9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2500" b="1">
              <a:solidFill>
                <a:srgbClr val="FFF5E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12" name="Google Shape;312;p33"/>
          <p:cNvSpPr txBox="1"/>
          <p:nvPr/>
        </p:nvSpPr>
        <p:spPr>
          <a:xfrm>
            <a:off x="1972125" y="155875"/>
            <a:ext cx="53352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BENEFACTOR: </a:t>
            </a:r>
            <a:r>
              <a:rPr lang="en" sz="3000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$10,000</a:t>
            </a:r>
            <a:endParaRPr sz="3000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313" name="Google Shape;313;p33" title="Group-2742.png"/>
          <p:cNvPicPr preferRelativeResize="0"/>
          <p:nvPr/>
        </p:nvPicPr>
        <p:blipFill rotWithShape="1">
          <a:blip r:embed="rId3">
            <a:alphaModFix/>
          </a:blip>
          <a:srcRect l="-119320" t="-4890" r="119320" b="4890"/>
          <a:stretch/>
        </p:blipFill>
        <p:spPr>
          <a:xfrm>
            <a:off x="2291426" y="3495925"/>
            <a:ext cx="3433876" cy="31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3"/>
          <p:cNvSpPr txBox="1"/>
          <p:nvPr/>
        </p:nvSpPr>
        <p:spPr>
          <a:xfrm>
            <a:off x="0" y="916100"/>
            <a:ext cx="84549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33"/>
          <p:cNvSpPr/>
          <p:nvPr/>
        </p:nvSpPr>
        <p:spPr>
          <a:xfrm>
            <a:off x="143550" y="961250"/>
            <a:ext cx="8856900" cy="3946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>
                <a:latin typeface="Montagu Slab"/>
                <a:ea typeface="Montagu Slab"/>
                <a:cs typeface="Montagu Slab"/>
                <a:sym typeface="Montagu Slab"/>
              </a:rPr>
              <a:t>BENEFACTOR RECEIVES: </a:t>
            </a:r>
            <a:endParaRPr sz="2100" b="1" i="1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Logo inclusion on campaign and company websites 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○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(</a:t>
            </a:r>
            <a:r>
              <a:rPr lang="en" sz="1000" u="sng">
                <a:latin typeface="Montagu Slab"/>
                <a:ea typeface="Montagu Slab"/>
                <a:cs typeface="Montagu Slab"/>
                <a:sym typeface="Montagu Slab"/>
                <a:hlinkClick r:id="rId4"/>
              </a:rPr>
              <a:t>www.comeoveroctober.com</a:t>
            </a: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) 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○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 (</a:t>
            </a:r>
            <a:r>
              <a:rPr lang="en" sz="1000" u="sng">
                <a:latin typeface="Montagu Slab"/>
                <a:ea typeface="Montagu Slab"/>
                <a:cs typeface="Montagu Slab"/>
                <a:sym typeface="Montagu Slab"/>
                <a:hlinkClick r:id="rId5"/>
              </a:rPr>
              <a:t>www.share&amp;pairsundays.com</a:t>
            </a: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) 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○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(</a:t>
            </a:r>
            <a:r>
              <a:rPr lang="en" sz="1000" u="sng">
                <a:latin typeface="Montagu Slab"/>
                <a:ea typeface="Montagu Slab"/>
                <a:cs typeface="Montagu Slab"/>
                <a:sym typeface="Montagu Slab"/>
                <a:hlinkClick r:id="rId6"/>
              </a:rPr>
              <a:t>www.cometogetherfor</a:t>
            </a:r>
            <a:r>
              <a:rPr lang="en" sz="1000" u="sng">
                <a:latin typeface="Montagu Slab"/>
                <a:ea typeface="Montagu Slab"/>
                <a:cs typeface="Montagu Slab"/>
                <a:sym typeface="Montagu Slab"/>
              </a:rPr>
              <a:t>wine.com)</a:t>
            </a: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  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Tags on social media posts (IG, Facebook) (12x/year)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IG Live with Karen MacNeil, including pre promotion of the IG live (3x/year)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Brainstorming session with KC, KM, and/or GC on how your wine brand can maximize their involvement in the campaign  (2x/year: 1x Come Over October, 1x Share and Pair Sundays)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Inclusion in press releases and press interviews and invitation to all press conferences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Product placement opportunities with chefs, food influencers and bloggers participating in the campaign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1 appearance by Karen MacNeil at a Benefactor event in 2025, schedule permitting </a:t>
            </a:r>
            <a:r>
              <a:rPr lang="en" sz="900" i="1">
                <a:latin typeface="Montagu Slab"/>
                <a:ea typeface="Montagu Slab"/>
                <a:cs typeface="Montagu Slab"/>
                <a:sym typeface="Montagu Slab"/>
              </a:rPr>
              <a:t>(travel expenses not included)</a:t>
            </a:r>
            <a:endParaRPr sz="900" i="1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Access to collaborative opportunities, leveraging our extensive network of industry contacts to amplify your brand visibility in print, digital media, and joint campaigns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Promotion and links to your sponsored events on our website and instagram, ensuring increased visibility and driving foot traffic and attendance to any winery or brand-hosted activities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316" name="Google Shape;31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25" y="29100"/>
            <a:ext cx="440025" cy="4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3"/>
          <p:cNvSpPr txBox="1"/>
          <p:nvPr/>
        </p:nvSpPr>
        <p:spPr>
          <a:xfrm>
            <a:off x="-84550" y="4908050"/>
            <a:ext cx="430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Confidential Document. Copyright: COME TOGETHER—A Community for Wine LLC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11700" y="4909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WHAT IS IT?</a:t>
            </a:r>
            <a:endParaRPr sz="250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98425" y="1686900"/>
            <a:ext cx="5915100" cy="15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COME TOGETHER– A Community for Wine Inc. is a mission driven company committed to communicating positive messages about moderate wine consumption. </a:t>
            </a:r>
            <a:endParaRPr sz="1400">
              <a:solidFill>
                <a:srgbClr val="000000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Through campaigns like Come Over October and Share &amp; Pair Sundays, we hope to keep wine’s beneficial role in culture and lifestyle alive– and to help it thrive. </a:t>
            </a:r>
            <a:endParaRPr sz="1400">
              <a:solidFill>
                <a:srgbClr val="000000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85" name="Google Shape;85;p15" title="shutterstock_4866750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3402" y="1636650"/>
            <a:ext cx="2814249" cy="18702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307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COME TOGETHER– A COMMUNITY FOR WINE:</a:t>
            </a:r>
            <a:endParaRPr b="1">
              <a:solidFill>
                <a:srgbClr val="FFF5E9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25" y="29100"/>
            <a:ext cx="440025" cy="4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-84550" y="4908050"/>
            <a:ext cx="430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Confidential Document. Copyright: COME TOGETHER—A Community for Wine LLC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11700" y="4909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WHAT IS IT?</a:t>
            </a:r>
            <a:endParaRPr sz="250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307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WHO IS BEHIND IT?</a:t>
            </a:r>
            <a:endParaRPr sz="3000" b="1">
              <a:solidFill>
                <a:srgbClr val="FFF5E9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5" y="29100"/>
            <a:ext cx="440025" cy="4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346425" y="1353000"/>
            <a:ext cx="8262900" cy="1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The idea for </a:t>
            </a:r>
            <a:r>
              <a:rPr lang="en" sz="1200" b="1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Come Together For Wine </a:t>
            </a:r>
            <a:r>
              <a:rPr lang="en" sz="1200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was conceived in Spring 2024 by </a:t>
            </a:r>
            <a:r>
              <a:rPr lang="en" sz="1200" b="1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Karen MacNeil, author of </a:t>
            </a:r>
            <a:r>
              <a:rPr lang="en" sz="1200" b="1" i="1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The Wine Bible</a:t>
            </a:r>
            <a:r>
              <a:rPr lang="en" sz="1200" b="1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.</a:t>
            </a:r>
            <a:r>
              <a:rPr lang="en" sz="1200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 MacNeil shared the idea with two friends-- </a:t>
            </a:r>
            <a:r>
              <a:rPr lang="en" sz="1200" b="1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Kimberly Charles and Gino Colangelo-</a:t>
            </a:r>
            <a:r>
              <a:rPr lang="en" sz="1200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- who are marketing and public relations specialists. Together, the three formed the mission-driven company, </a:t>
            </a:r>
            <a:r>
              <a:rPr lang="en" sz="1200" b="1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COME TOGETHER-- A Community for Wine,</a:t>
            </a:r>
            <a:r>
              <a:rPr lang="en" sz="1200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 whose first campaign was </a:t>
            </a:r>
            <a:r>
              <a:rPr lang="en" sz="1200" i="1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Come Over October  2024.</a:t>
            </a:r>
            <a:r>
              <a:rPr lang="en" sz="1200">
                <a:solidFill>
                  <a:srgbClr val="000000"/>
                </a:solidFill>
                <a:latin typeface="Montagu Slab"/>
                <a:ea typeface="Montagu Slab"/>
                <a:cs typeface="Montagu Slab"/>
                <a:sym typeface="Montagu Slab"/>
              </a:rPr>
              <a:t> </a:t>
            </a:r>
            <a:endParaRPr sz="1200">
              <a:solidFill>
                <a:srgbClr val="000000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200"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4375" y="2482209"/>
            <a:ext cx="1383280" cy="140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2231" y="2482200"/>
            <a:ext cx="1416107" cy="140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7316" y="2482510"/>
            <a:ext cx="1416109" cy="1406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5125425" y="3888875"/>
            <a:ext cx="33999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agu Slab"/>
                <a:ea typeface="Montagu Slab"/>
                <a:cs typeface="Montagu Slab"/>
                <a:sym typeface="Montagu Slab"/>
              </a:rPr>
              <a:t>Kimberly Charles, DipWSET</a:t>
            </a:r>
            <a:endParaRPr b="1"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agu Slab"/>
                <a:ea typeface="Montagu Slab"/>
                <a:cs typeface="Montagu Slab"/>
                <a:sym typeface="Montagu Slab"/>
              </a:rPr>
              <a:t>President &amp; Founder, </a:t>
            </a:r>
            <a:endParaRPr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agu Slab"/>
                <a:ea typeface="Montagu Slab"/>
                <a:cs typeface="Montagu Slab"/>
                <a:sym typeface="Montagu Slab"/>
              </a:rPr>
              <a:t>Charles Communications </a:t>
            </a:r>
            <a:endParaRPr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agu Slab"/>
                <a:ea typeface="Montagu Slab"/>
                <a:cs typeface="Montagu Slab"/>
                <a:sym typeface="Montagu Slab"/>
              </a:rPr>
              <a:t>Associates</a:t>
            </a:r>
            <a:r>
              <a:rPr lang="en" sz="150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5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876575" y="3888875"/>
            <a:ext cx="20874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agu Slab"/>
                <a:ea typeface="Montagu Slab"/>
                <a:cs typeface="Montagu Slab"/>
                <a:sym typeface="Montagu Slab"/>
              </a:rPr>
              <a:t>Gino Colangelo</a:t>
            </a:r>
            <a:endParaRPr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agu Slab"/>
                <a:ea typeface="Montagu Slab"/>
                <a:cs typeface="Montagu Slab"/>
                <a:sym typeface="Montagu Slab"/>
              </a:rPr>
              <a:t>President, </a:t>
            </a:r>
            <a:endParaRPr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agu Slab"/>
                <a:ea typeface="Montagu Slab"/>
                <a:cs typeface="Montagu Slab"/>
                <a:sym typeface="Montagu Slab"/>
              </a:rPr>
              <a:t>Colangelo &amp; Partners</a:t>
            </a:r>
            <a:endParaRPr>
              <a:latin typeface="Montagu Slab"/>
              <a:ea typeface="Montagu Slab"/>
              <a:cs typeface="Montagu Slab"/>
              <a:sym typeface="Montagu Slab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168963" y="3888875"/>
            <a:ext cx="22941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22222"/>
                </a:solidFill>
                <a:latin typeface="Montagu Slab"/>
                <a:ea typeface="Montagu Slab"/>
                <a:cs typeface="Montagu Slab"/>
                <a:sym typeface="Montagu Slab"/>
              </a:rPr>
              <a:t>Karen MacNeil</a:t>
            </a:r>
            <a:endParaRPr>
              <a:solidFill>
                <a:srgbClr val="222222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Montagu Slab"/>
                <a:ea typeface="Montagu Slab"/>
                <a:cs typeface="Montagu Slab"/>
                <a:sym typeface="Montagu Slab"/>
              </a:rPr>
              <a:t>Speaker, Consultant, Author of </a:t>
            </a:r>
            <a:r>
              <a:rPr lang="en" i="1">
                <a:solidFill>
                  <a:srgbClr val="222222"/>
                </a:solidFill>
                <a:latin typeface="Montagu Slab"/>
                <a:ea typeface="Montagu Slab"/>
                <a:cs typeface="Montagu Slab"/>
                <a:sym typeface="Montagu Slab"/>
              </a:rPr>
              <a:t>The Wine Bible</a:t>
            </a:r>
            <a:endParaRPr i="1">
              <a:solidFill>
                <a:srgbClr val="222222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-84550" y="4908050"/>
            <a:ext cx="430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Confidential Document. Copyright: COME TOGETHER—A Community for Wine LLC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/>
        </p:nvSpPr>
        <p:spPr>
          <a:xfrm>
            <a:off x="486600" y="952925"/>
            <a:ext cx="8170800" cy="3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agu Slab"/>
                <a:ea typeface="Montagu Slab"/>
                <a:cs typeface="Montagu Slab"/>
                <a:sym typeface="Montagu Slab"/>
              </a:rPr>
              <a:t>Yes!</a:t>
            </a:r>
            <a:endParaRPr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Montagu Slab"/>
                <a:ea typeface="Montagu Slab"/>
                <a:cs typeface="Montagu Slab"/>
                <a:sym typeface="Montagu Slab"/>
              </a:rPr>
              <a:t>Based on the resounding success of Come Over October 2024, we will launch COO 2025 in late summer to make its impact even larger. We believe COO and Share &amp; Pair Sundays complement each other as campaigns and now give us “yearly coverage.”</a:t>
            </a:r>
            <a:endParaRPr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4" name="Google Shape;234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493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5E9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2500" b="1">
              <a:solidFill>
                <a:srgbClr val="FFF5E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890875" y="172700"/>
            <a:ext cx="72111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WILL </a:t>
            </a:r>
            <a:r>
              <a:rPr lang="en" sz="2500" b="1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COME OVER OCTOBER</a:t>
            </a:r>
            <a:r>
              <a:rPr lang="en" sz="2500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 CONTINUE?</a:t>
            </a:r>
            <a:endParaRPr sz="2500" b="1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236" name="Google Shape;236;p27" title="Group-2742.png"/>
          <p:cNvPicPr preferRelativeResize="0"/>
          <p:nvPr/>
        </p:nvPicPr>
        <p:blipFill rotWithShape="1">
          <a:blip r:embed="rId3">
            <a:alphaModFix/>
          </a:blip>
          <a:srcRect l="-119320" t="-4890" r="119320" b="4890"/>
          <a:stretch/>
        </p:blipFill>
        <p:spPr>
          <a:xfrm>
            <a:off x="2662051" y="3512725"/>
            <a:ext cx="3433876" cy="31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7"/>
          <p:cNvSpPr/>
          <p:nvPr/>
        </p:nvSpPr>
        <p:spPr>
          <a:xfrm>
            <a:off x="1509875" y="2856250"/>
            <a:ext cx="3048600" cy="12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8" name="Google Shape;238;p27" title="Copy of White Full Glass.png"/>
          <p:cNvPicPr preferRelativeResize="0"/>
          <p:nvPr/>
        </p:nvPicPr>
        <p:blipFill rotWithShape="1">
          <a:blip r:embed="rId4">
            <a:alphaModFix/>
          </a:blip>
          <a:srcRect l="18706" t="43708" r="18093" b="38366"/>
          <a:stretch/>
        </p:blipFill>
        <p:spPr>
          <a:xfrm>
            <a:off x="1537075" y="3065951"/>
            <a:ext cx="2994208" cy="8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25" y="29100"/>
            <a:ext cx="440025" cy="4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/>
        </p:nvSpPr>
        <p:spPr>
          <a:xfrm>
            <a:off x="-84550" y="4908050"/>
            <a:ext cx="430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Confidential Document. Copyright: COME TOGETHER—A Community for Wine LLC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241" name="Google Shape;24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8525" y="2571750"/>
            <a:ext cx="3287050" cy="184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9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>
            <a:spLocks noGrp="1"/>
          </p:cNvSpPr>
          <p:nvPr>
            <p:ph type="title" idx="4294967295"/>
          </p:nvPr>
        </p:nvSpPr>
        <p:spPr>
          <a:xfrm>
            <a:off x="0" y="4925893"/>
            <a:ext cx="9144000" cy="222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5E9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2500" b="1">
              <a:solidFill>
                <a:srgbClr val="FFF5E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0" y="3719025"/>
            <a:ext cx="2052725" cy="1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/>
          <p:nvPr/>
        </p:nvSpPr>
        <p:spPr>
          <a:xfrm>
            <a:off x="-55225" y="484311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www.cometogetherforwine.com</a:t>
            </a:r>
            <a:endParaRPr sz="1100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sp>
        <p:nvSpPr>
          <p:cNvPr id="249" name="Google Shape;249;p2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222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5E9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2500" b="1">
              <a:solidFill>
                <a:srgbClr val="FFF5E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2186300" y="495725"/>
            <a:ext cx="4592100" cy="294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2342075" y="1006450"/>
            <a:ext cx="4436400" cy="20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5E9"/>
                </a:solidFill>
                <a:latin typeface="Montagu Slab"/>
                <a:ea typeface="Montagu Slab"/>
                <a:cs typeface="Montagu Slab"/>
                <a:sym typeface="Montagu Slab"/>
              </a:rPr>
              <a:t>SUPPORT US! </a:t>
            </a:r>
            <a:r>
              <a:rPr lang="en" sz="3000">
                <a:solidFill>
                  <a:srgbClr val="FFF5E9"/>
                </a:solidFill>
                <a:latin typeface="Montagu Slab"/>
                <a:ea typeface="Montagu Slab"/>
                <a:cs typeface="Montagu Slab"/>
                <a:sym typeface="Montagu Slab"/>
              </a:rPr>
              <a:t>BECOMING A FOUNDATIONAL PARTNER </a:t>
            </a:r>
            <a:endParaRPr sz="3000">
              <a:solidFill>
                <a:srgbClr val="FFF5E9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5E9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1700" y="3567200"/>
            <a:ext cx="2187300" cy="1221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53" name="Google Shape;25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5650" y="1149575"/>
            <a:ext cx="394525" cy="3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/>
        </p:nvSpPr>
        <p:spPr>
          <a:xfrm>
            <a:off x="73950" y="919300"/>
            <a:ext cx="8849400" cy="3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Board level leadership role in the direction of campaign strategies and activities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Acknowledgement at events, press conferences and industry presentations, wines poured at events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Product placement with chefs and food influencers / bloggers for the ‘Share &amp; Pair Sundays’ campaign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Logo inclusion in advertisements (e.g. Wine Spectator, Wine Enthusiast, Vinepair, SOMM Journal)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Presentation on new campaigns to Foundational Partner’s executive team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Logo inclusion on campaign and company websites in special ‘Foundational Partner’ section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○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(</a:t>
            </a:r>
            <a:r>
              <a:rPr lang="en" sz="1000" u="sng">
                <a:latin typeface="Montagu Slab"/>
                <a:ea typeface="Montagu Slab"/>
                <a:cs typeface="Montagu Slab"/>
                <a:sym typeface="Montagu Slab"/>
                <a:hlinkClick r:id="rId3"/>
              </a:rPr>
              <a:t>www.comeoveroctober.com</a:t>
            </a: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) 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○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 (</a:t>
            </a:r>
            <a:r>
              <a:rPr lang="en" sz="1000" u="sng">
                <a:latin typeface="Montagu Slab"/>
                <a:ea typeface="Montagu Slab"/>
                <a:cs typeface="Montagu Slab"/>
                <a:sym typeface="Montagu Slab"/>
                <a:hlinkClick r:id="rId4"/>
              </a:rPr>
              <a:t>www.share&amp;pairsundays.com</a:t>
            </a: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) 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91440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○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(</a:t>
            </a:r>
            <a:r>
              <a:rPr lang="en" sz="1000" u="sng">
                <a:latin typeface="Montagu Slab"/>
                <a:ea typeface="Montagu Slab"/>
                <a:cs typeface="Montagu Slab"/>
                <a:sym typeface="Montagu Slab"/>
                <a:hlinkClick r:id="rId5"/>
              </a:rPr>
              <a:t>www.cometogetherfor</a:t>
            </a:r>
            <a:r>
              <a:rPr lang="en" sz="1000" u="sng">
                <a:latin typeface="Montagu Slab"/>
                <a:ea typeface="Montagu Slab"/>
                <a:cs typeface="Montagu Slab"/>
                <a:sym typeface="Montagu Slab"/>
              </a:rPr>
              <a:t>wine.com)</a:t>
            </a: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  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Tags on social media posts (IG, Facebook) (16x/year)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IG Live with Karen MacNeil including pre promotion of IG live(3x/year)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Brainstorming session with KC, KM, and/or GC on how your wine brand can maximize their involvement in the campaign</a:t>
            </a:r>
            <a:endParaRPr sz="1000">
              <a:highlight>
                <a:srgbClr val="FFFF00"/>
              </a:highlight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Inclusion in press releases and press interviews and invitation to all press conferences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1 appearance by Karen MacNeil at a Benefactor event in 2025, schedule permitting</a:t>
            </a:r>
            <a:r>
              <a:rPr lang="en" sz="900" i="1">
                <a:latin typeface="Montagu Slab"/>
                <a:ea typeface="Montagu Slab"/>
                <a:cs typeface="Montagu Slab"/>
                <a:sym typeface="Montagu Slab"/>
              </a:rPr>
              <a:t> (travel expenses not included)</a:t>
            </a:r>
            <a:endParaRPr sz="900" i="1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agu Slab"/>
              <a:buChar char="●"/>
            </a:pPr>
            <a:r>
              <a:rPr lang="en" sz="1000">
                <a:latin typeface="Montagu Slab"/>
                <a:ea typeface="Montagu Slab"/>
                <a:cs typeface="Montagu Slab"/>
                <a:sym typeface="Montagu Slab"/>
              </a:rPr>
              <a:t>Promotion and links to your sponsored events on our website, ensuring increased visibility and driving foot traffic and attendance to any winery or brand-hosted activities</a:t>
            </a: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493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5E9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2500" b="1">
              <a:solidFill>
                <a:srgbClr val="FFF5E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72850" y="1960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BECOMING A </a:t>
            </a:r>
            <a:r>
              <a:rPr lang="en" sz="2500" b="1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FOUNDATIONAL PARTNER*: </a:t>
            </a:r>
            <a:r>
              <a:rPr lang="en" sz="2500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THE OFFER</a:t>
            </a:r>
            <a:endParaRPr sz="2500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261" name="Google Shape;261;p29" title="Group-2742.png"/>
          <p:cNvPicPr preferRelativeResize="0"/>
          <p:nvPr/>
        </p:nvPicPr>
        <p:blipFill rotWithShape="1">
          <a:blip r:embed="rId6">
            <a:alphaModFix/>
          </a:blip>
          <a:srcRect l="-119320" t="-4890" r="119320" b="4890"/>
          <a:stretch/>
        </p:blipFill>
        <p:spPr>
          <a:xfrm>
            <a:off x="2291426" y="3495925"/>
            <a:ext cx="3433876" cy="31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9"/>
          <p:cNvSpPr txBox="1"/>
          <p:nvPr/>
        </p:nvSpPr>
        <p:spPr>
          <a:xfrm>
            <a:off x="-84550" y="4908050"/>
            <a:ext cx="430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Confidential Document. Copyright: COME TOGETHER—A Community for Wine LLC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/>
        </p:nvSpPr>
        <p:spPr>
          <a:xfrm>
            <a:off x="73950" y="919300"/>
            <a:ext cx="5753100" cy="3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agu Slab"/>
              <a:buChar char="●"/>
            </a:pPr>
            <a:r>
              <a:rPr lang="en" sz="1600">
                <a:latin typeface="Montagu Slab"/>
                <a:ea typeface="Montagu Slab"/>
                <a:cs typeface="Montagu Slab"/>
                <a:sym typeface="Montagu Slab"/>
              </a:rPr>
              <a:t>$25,000/year with a 2-year commitment</a:t>
            </a:r>
            <a:endParaRPr sz="16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agu Slab"/>
              <a:buChar char="●"/>
            </a:pPr>
            <a:r>
              <a:rPr lang="en" sz="1600">
                <a:latin typeface="Montagu Slab"/>
                <a:ea typeface="Montagu Slab"/>
                <a:cs typeface="Montagu Slab"/>
                <a:sym typeface="Montagu Slab"/>
              </a:rPr>
              <a:t>Participation at quarterly partner meetings </a:t>
            </a:r>
            <a:endParaRPr sz="16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agu Slab"/>
              <a:buChar char="●"/>
            </a:pPr>
            <a:r>
              <a:rPr lang="en" sz="1600">
                <a:latin typeface="Montagu Slab"/>
                <a:ea typeface="Montagu Slab"/>
                <a:cs typeface="Montagu Slab"/>
                <a:sym typeface="Montagu Slab"/>
              </a:rPr>
              <a:t>Amplification of the Share &amp; Pair Sundays and Come Over October campaigns</a:t>
            </a:r>
            <a:endParaRPr sz="16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agu Slab"/>
              <a:buChar char="●"/>
            </a:pPr>
            <a:r>
              <a:rPr lang="en" sz="1600">
                <a:latin typeface="Montagu Slab"/>
                <a:ea typeface="Montagu Slab"/>
                <a:cs typeface="Montagu Slab"/>
                <a:sym typeface="Montagu Slab"/>
              </a:rPr>
              <a:t>Your help in reaching other companies and individuals who can help us tell and expand the positive story about wine</a:t>
            </a:r>
            <a:endParaRPr sz="16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8" name="Google Shape;268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493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5E9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2500" b="1">
              <a:solidFill>
                <a:srgbClr val="FFF5E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187925" y="4556750"/>
            <a:ext cx="27522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0" name="Google Shape;270;p30"/>
          <p:cNvSpPr txBox="1"/>
          <p:nvPr/>
        </p:nvSpPr>
        <p:spPr>
          <a:xfrm>
            <a:off x="293950" y="196050"/>
            <a:ext cx="869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BECOMING A </a:t>
            </a:r>
            <a:r>
              <a:rPr lang="en" sz="2500" b="1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FOUNDATIONAL PARTNER: </a:t>
            </a:r>
            <a:r>
              <a:rPr lang="en" sz="2500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THE ASK</a:t>
            </a:r>
            <a:endParaRPr sz="2500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2583700" y="4023350"/>
            <a:ext cx="3141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272" name="Google Shape;272;p30" title="Group-2742.png"/>
          <p:cNvPicPr preferRelativeResize="0"/>
          <p:nvPr/>
        </p:nvPicPr>
        <p:blipFill rotWithShape="1">
          <a:blip r:embed="rId3">
            <a:alphaModFix/>
          </a:blip>
          <a:srcRect l="-119320" t="-4890" r="119320" b="4890"/>
          <a:stretch/>
        </p:blipFill>
        <p:spPr>
          <a:xfrm>
            <a:off x="2291426" y="3495925"/>
            <a:ext cx="3433876" cy="31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0"/>
          <p:cNvPicPr preferRelativeResize="0"/>
          <p:nvPr/>
        </p:nvPicPr>
        <p:blipFill rotWithShape="1">
          <a:blip r:embed="rId4">
            <a:alphaModFix/>
          </a:blip>
          <a:srcRect b="12762"/>
          <a:stretch/>
        </p:blipFill>
        <p:spPr>
          <a:xfrm>
            <a:off x="5725300" y="1164350"/>
            <a:ext cx="3217300" cy="35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0"/>
          <p:cNvSpPr txBox="1"/>
          <p:nvPr/>
        </p:nvSpPr>
        <p:spPr>
          <a:xfrm>
            <a:off x="-84550" y="4908050"/>
            <a:ext cx="430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Confidential Document. Copyright: COME TOGETHER—A Community for Wine LLC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/>
        </p:nvSpPr>
        <p:spPr>
          <a:xfrm>
            <a:off x="73950" y="919300"/>
            <a:ext cx="6314700" cy="3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agu Slab"/>
              <a:buChar char="●"/>
            </a:pPr>
            <a:r>
              <a:rPr lang="en" sz="1600">
                <a:latin typeface="Montagu Slab"/>
                <a:ea typeface="Montagu Slab"/>
                <a:cs typeface="Montagu Slab"/>
                <a:sym typeface="Montagu Slab"/>
              </a:rPr>
              <a:t>Wine drinking is at a critical juncture. The time to turn the tide and change narrative to a positive one, is now</a:t>
            </a:r>
            <a:endParaRPr sz="16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agu Slab"/>
              <a:buChar char="●"/>
            </a:pPr>
            <a:r>
              <a:rPr lang="en" sz="1600">
                <a:latin typeface="Montagu Slab"/>
                <a:ea typeface="Montagu Slab"/>
                <a:cs typeface="Montagu Slab"/>
                <a:sym typeface="Montagu Slab"/>
              </a:rPr>
              <a:t>Board-level leadership role in the direction of campaign strategies and activities</a:t>
            </a:r>
            <a:endParaRPr sz="16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agu Slab"/>
              <a:buChar char="●"/>
            </a:pPr>
            <a:r>
              <a:rPr lang="en" sz="1600">
                <a:latin typeface="Montagu Slab"/>
                <a:ea typeface="Montagu Slab"/>
                <a:cs typeface="Montagu Slab"/>
                <a:sym typeface="Montagu Slab"/>
              </a:rPr>
              <a:t>Key inclusion in press pitches and press releases about the campaigns; product placement</a:t>
            </a:r>
            <a:endParaRPr sz="16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agu Slab"/>
              <a:buChar char="●"/>
            </a:pPr>
            <a:r>
              <a:rPr lang="en" sz="1600">
                <a:latin typeface="Montagu Slab"/>
                <a:ea typeface="Montagu Slab"/>
                <a:cs typeface="Montagu Slab"/>
                <a:sym typeface="Montagu Slab"/>
              </a:rPr>
              <a:t>Access to Karen MacNeil for agreed upon  social media content </a:t>
            </a:r>
            <a:endParaRPr sz="1600">
              <a:latin typeface="Montagu Slab"/>
              <a:ea typeface="Montagu Slab"/>
              <a:cs typeface="Montagu Slab"/>
              <a:sym typeface="Montagu Slab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agu Slab"/>
              <a:buChar char="●"/>
            </a:pPr>
            <a:r>
              <a:rPr lang="en" sz="1600">
                <a:latin typeface="Montagu Slab"/>
                <a:ea typeface="Montagu Slab"/>
                <a:cs typeface="Montagu Slab"/>
                <a:sym typeface="Montagu Slab"/>
              </a:rPr>
              <a:t>Access to Patrons and Friends who can positively impact your business (i.e. retailers, distributors, restaurants)</a:t>
            </a:r>
            <a:endParaRPr sz="1600"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0" name="Google Shape;280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493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2500" b="1">
              <a:solidFill>
                <a:srgbClr val="FFF5E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1" name="Google Shape;281;p31"/>
          <p:cNvSpPr txBox="1"/>
          <p:nvPr/>
        </p:nvSpPr>
        <p:spPr>
          <a:xfrm>
            <a:off x="187925" y="4556750"/>
            <a:ext cx="27522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0" y="1960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BECOMING A</a:t>
            </a:r>
            <a:r>
              <a:rPr lang="en" sz="2500" b="1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 FOUNDATIONAL PARTNER: </a:t>
            </a:r>
            <a:r>
              <a:rPr lang="en" sz="2500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WHY DO IT?</a:t>
            </a:r>
            <a:endParaRPr sz="2500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283" name="Google Shape;283;p31" title="Group-2742.png"/>
          <p:cNvPicPr preferRelativeResize="0"/>
          <p:nvPr/>
        </p:nvPicPr>
        <p:blipFill rotWithShape="1">
          <a:blip r:embed="rId3">
            <a:alphaModFix/>
          </a:blip>
          <a:srcRect l="-119320" t="-4890" r="119320" b="4890"/>
          <a:stretch/>
        </p:blipFill>
        <p:spPr>
          <a:xfrm>
            <a:off x="2291426" y="3495925"/>
            <a:ext cx="3433876" cy="31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8109" y="965125"/>
            <a:ext cx="2344418" cy="39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1"/>
          <p:cNvSpPr txBox="1"/>
          <p:nvPr/>
        </p:nvSpPr>
        <p:spPr>
          <a:xfrm>
            <a:off x="-84550" y="4908050"/>
            <a:ext cx="430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Confidential Document. Copyright: COME TOGETHER—A Community for Wine LLC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75200" cy="1320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F5E9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2500" b="1">
              <a:solidFill>
                <a:srgbClr val="FFF5E9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1608275" y="155875"/>
            <a:ext cx="67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HELP US ADVOCATE FOR  WINE!</a:t>
            </a:r>
            <a:endParaRPr sz="3000" b="1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Montagu Slab"/>
                <a:ea typeface="Montagu Slab"/>
                <a:cs typeface="Montagu Slab"/>
                <a:sym typeface="Montagu Slab"/>
              </a:rPr>
              <a:t>CONTRIBUTION LEVELS</a:t>
            </a:r>
            <a:endParaRPr sz="3000" b="1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1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270" name="Google Shape;270;p29" title="Group-2742.png"/>
          <p:cNvPicPr preferRelativeResize="0"/>
          <p:nvPr/>
        </p:nvPicPr>
        <p:blipFill rotWithShape="1">
          <a:blip r:embed="rId3">
            <a:alphaModFix/>
          </a:blip>
          <a:srcRect l="-119320" t="-4890" r="119320" b="4890"/>
          <a:stretch/>
        </p:blipFill>
        <p:spPr>
          <a:xfrm>
            <a:off x="2291426" y="3495925"/>
            <a:ext cx="3433876" cy="31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9"/>
          <p:cNvSpPr/>
          <p:nvPr/>
        </p:nvSpPr>
        <p:spPr>
          <a:xfrm>
            <a:off x="2179350" y="1391200"/>
            <a:ext cx="4816500" cy="35448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Montagu Slab"/>
                <a:ea typeface="Montagu Slab"/>
                <a:cs typeface="Montagu Slab"/>
                <a:sym typeface="Montagu Slab"/>
              </a:rPr>
              <a:t>BENEFACTOR</a:t>
            </a:r>
            <a:r>
              <a:rPr lang="en" sz="2100">
                <a:latin typeface="Montagu Slab"/>
                <a:ea typeface="Montagu Slab"/>
                <a:cs typeface="Montagu Slab"/>
                <a:sym typeface="Montagu Slab"/>
              </a:rPr>
              <a:t>: $10,000</a:t>
            </a:r>
            <a:endParaRPr sz="2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Montagu Slab"/>
                <a:ea typeface="Montagu Slab"/>
                <a:cs typeface="Montagu Slab"/>
                <a:sym typeface="Montagu Slab"/>
              </a:rPr>
              <a:t>SPONSOR</a:t>
            </a:r>
            <a:r>
              <a:rPr lang="en" sz="2100">
                <a:latin typeface="Montagu Slab"/>
                <a:ea typeface="Montagu Slab"/>
                <a:cs typeface="Montagu Slab"/>
                <a:sym typeface="Montagu Slab"/>
              </a:rPr>
              <a:t>: $5,000</a:t>
            </a:r>
            <a:endParaRPr sz="2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Montagu Slab"/>
                <a:ea typeface="Montagu Slab"/>
                <a:cs typeface="Montagu Slab"/>
                <a:sym typeface="Montagu Slab"/>
              </a:rPr>
              <a:t>CHAMPION</a:t>
            </a:r>
            <a:r>
              <a:rPr lang="en" sz="2100">
                <a:latin typeface="Montagu Slab"/>
                <a:ea typeface="Montagu Slab"/>
                <a:cs typeface="Montagu Slab"/>
                <a:sym typeface="Montagu Slab"/>
              </a:rPr>
              <a:t>: $2,500</a:t>
            </a:r>
            <a:endParaRPr sz="2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Montagu Slab"/>
              <a:ea typeface="Montagu Slab"/>
              <a:cs typeface="Montagu Slab"/>
              <a:sym typeface="Montagu Slab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Montagu Slab"/>
                <a:ea typeface="Montagu Slab"/>
                <a:cs typeface="Montagu Slab"/>
                <a:sym typeface="Montagu Slab"/>
              </a:rPr>
              <a:t>CONTRIBUTOR</a:t>
            </a:r>
            <a:r>
              <a:rPr lang="en" sz="2100">
                <a:latin typeface="Montagu Slab"/>
                <a:ea typeface="Montagu Slab"/>
                <a:cs typeface="Montagu Slab"/>
                <a:sym typeface="Montagu Slab"/>
              </a:rPr>
              <a:t>: $1,000</a:t>
            </a:r>
            <a:endParaRPr sz="2100">
              <a:latin typeface="Montagu Slab"/>
              <a:ea typeface="Montagu Slab"/>
              <a:cs typeface="Montagu Slab"/>
              <a:sym typeface="Montagu Slab"/>
            </a:endParaRPr>
          </a:p>
        </p:txBody>
      </p:sp>
      <p:pic>
        <p:nvPicPr>
          <p:cNvPr id="272" name="Google Shape;27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25" y="29100"/>
            <a:ext cx="440025" cy="4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9"/>
          <p:cNvSpPr txBox="1"/>
          <p:nvPr/>
        </p:nvSpPr>
        <p:spPr>
          <a:xfrm>
            <a:off x="-84550" y="4908050"/>
            <a:ext cx="430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Didact Gothic"/>
                <a:ea typeface="Didact Gothic"/>
                <a:cs typeface="Didact Gothic"/>
                <a:sym typeface="Didact Gothic"/>
              </a:rPr>
              <a:t>Confidential Document. Copyright: COME TOGETHER—A Community for Wine LLC</a:t>
            </a:r>
            <a:endParaRPr sz="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2D0812"/>
      </a:dk1>
      <a:lt1>
        <a:srgbClr val="520010"/>
      </a:lt1>
      <a:dk2>
        <a:srgbClr val="A61E23"/>
      </a:dk2>
      <a:lt2>
        <a:srgbClr val="DD8C29"/>
      </a:lt2>
      <a:accent1>
        <a:srgbClr val="FFF5E9"/>
      </a:accent1>
      <a:accent2>
        <a:srgbClr val="DDDD83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1469</Words>
  <Application>Microsoft Macintosh PowerPoint</Application>
  <PresentationFormat>On-screen Show (16:9)</PresentationFormat>
  <Paragraphs>146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Raleway</vt:lpstr>
      <vt:lpstr>Merriweather</vt:lpstr>
      <vt:lpstr>Roboto</vt:lpstr>
      <vt:lpstr>Didact Gothic</vt:lpstr>
      <vt:lpstr>Arial</vt:lpstr>
      <vt:lpstr>Montagu Slab</vt:lpstr>
      <vt:lpstr>Paradigm</vt:lpstr>
      <vt:lpstr> </vt:lpstr>
      <vt:lpstr>WHAT IS IT?</vt:lpstr>
      <vt:lpstr>WHAT IS IT?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Kimberly Charles</cp:lastModifiedBy>
  <cp:revision>1</cp:revision>
  <dcterms:modified xsi:type="dcterms:W3CDTF">2025-01-31T22:34:34Z</dcterms:modified>
</cp:coreProperties>
</file>