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Raleway"/>
      <p:regular r:id="rId24"/>
      <p:bold r:id="rId25"/>
      <p:italic r:id="rId26"/>
      <p:boldItalic r:id="rId27"/>
    </p:embeddedFont>
    <p:embeddedFont>
      <p:font typeface="Roboto"/>
      <p:regular r:id="rId28"/>
      <p:bold r:id="rId29"/>
      <p:italic r:id="rId30"/>
      <p:boldItalic r:id="rId31"/>
    </p:embeddedFont>
    <p:embeddedFont>
      <p:font typeface="Didact Gothic"/>
      <p:regular r:id="rId32"/>
    </p:embeddedFont>
    <p:embeddedFont>
      <p:font typeface="Work Sans"/>
      <p:regular r:id="rId33"/>
      <p:bold r:id="rId34"/>
      <p:italic r:id="rId35"/>
      <p:boldItalic r:id="rId36"/>
    </p:embeddedFont>
    <p:embeddedFont>
      <p:font typeface="Merriweather"/>
      <p:regular r:id="rId37"/>
      <p:bold r:id="rId38"/>
      <p:italic r:id="rId39"/>
      <p:boldItalic r:id="rId40"/>
    </p:embeddedFont>
    <p:embeddedFont>
      <p:font typeface="Montagu Slab"/>
      <p:regular r:id="rId41"/>
      <p:bold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erriweather-boldItalic.fntdata"/><Relationship Id="rId20" Type="http://schemas.openxmlformats.org/officeDocument/2006/relationships/slide" Target="slides/slide15.xml"/><Relationship Id="rId42" Type="http://schemas.openxmlformats.org/officeDocument/2006/relationships/font" Target="fonts/MontaguSlab-bold.fntdata"/><Relationship Id="rId41" Type="http://schemas.openxmlformats.org/officeDocument/2006/relationships/font" Target="fonts/MontaguSlab-regular.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aleway-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aleway-italic.fntdata"/><Relationship Id="rId25" Type="http://schemas.openxmlformats.org/officeDocument/2006/relationships/font" Target="fonts/Raleway-bold.fntdata"/><Relationship Id="rId28" Type="http://schemas.openxmlformats.org/officeDocument/2006/relationships/font" Target="fonts/Roboto-regular.fntdata"/><Relationship Id="rId27" Type="http://schemas.openxmlformats.org/officeDocument/2006/relationships/font" Target="fonts/Raleway-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boldItalic.fntdata"/><Relationship Id="rId30" Type="http://schemas.openxmlformats.org/officeDocument/2006/relationships/font" Target="fonts/Roboto-italic.fntdata"/><Relationship Id="rId11" Type="http://schemas.openxmlformats.org/officeDocument/2006/relationships/slide" Target="slides/slide6.xml"/><Relationship Id="rId33" Type="http://schemas.openxmlformats.org/officeDocument/2006/relationships/font" Target="fonts/WorkSans-regular.fntdata"/><Relationship Id="rId10" Type="http://schemas.openxmlformats.org/officeDocument/2006/relationships/slide" Target="slides/slide5.xml"/><Relationship Id="rId32" Type="http://schemas.openxmlformats.org/officeDocument/2006/relationships/font" Target="fonts/DidactGothic-regular.fntdata"/><Relationship Id="rId13" Type="http://schemas.openxmlformats.org/officeDocument/2006/relationships/slide" Target="slides/slide8.xml"/><Relationship Id="rId35" Type="http://schemas.openxmlformats.org/officeDocument/2006/relationships/font" Target="fonts/WorkSans-italic.fntdata"/><Relationship Id="rId12" Type="http://schemas.openxmlformats.org/officeDocument/2006/relationships/slide" Target="slides/slide7.xml"/><Relationship Id="rId34" Type="http://schemas.openxmlformats.org/officeDocument/2006/relationships/font" Target="fonts/WorkSans-bold.fntdata"/><Relationship Id="rId15" Type="http://schemas.openxmlformats.org/officeDocument/2006/relationships/slide" Target="slides/slide10.xml"/><Relationship Id="rId37" Type="http://schemas.openxmlformats.org/officeDocument/2006/relationships/font" Target="fonts/Merriweather-regular.fntdata"/><Relationship Id="rId14" Type="http://schemas.openxmlformats.org/officeDocument/2006/relationships/slide" Target="slides/slide9.xml"/><Relationship Id="rId36" Type="http://schemas.openxmlformats.org/officeDocument/2006/relationships/font" Target="fonts/WorkSans-boldItalic.fntdata"/><Relationship Id="rId17" Type="http://schemas.openxmlformats.org/officeDocument/2006/relationships/slide" Target="slides/slide12.xml"/><Relationship Id="rId39" Type="http://schemas.openxmlformats.org/officeDocument/2006/relationships/font" Target="fonts/Merriweather-italic.fntdata"/><Relationship Id="rId16" Type="http://schemas.openxmlformats.org/officeDocument/2006/relationships/slide" Target="slides/slide11.xml"/><Relationship Id="rId38" Type="http://schemas.openxmlformats.org/officeDocument/2006/relationships/font" Target="fonts/Merriweather-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31e96d6bd3d_0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31e96d6bd3d_0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1e96d6bd3d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1e96d6bd3d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d6eebe9a17_0_5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d6eebe9a17_0_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1e96d6bd3d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1e96d6bd3d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1e96d6bd3d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31e96d6bd3d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1e96d6bd3d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1e96d6bd3d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200a62668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3200a62668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1e96d6bd3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1e96d6bd3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1e96d6bd3d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31e96d6bd3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1e96d6bd3d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31e96d6bd3d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31e96d6bd3d_0_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31e96d6bd3d_0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31e96d6bd3d_0_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31e96d6bd3d_0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d6eebe9a17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2d6eebe9a1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31e96d6bd3d_0_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31e96d6bd3d_0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1e96d6bd3d_0_1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31e96d6bd3d_0_1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d6eebe9a17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d6eebe9a17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d6eebe9a17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d6eebe9a17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1e96d6bd3d_0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31e96d6bd3d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10" name="Shape 10"/>
        <p:cNvGrpSpPr/>
        <p:nvPr/>
      </p:nvGrpSpPr>
      <p:grpSpPr>
        <a:xfrm>
          <a:off x="0" y="0"/>
          <a:ext cx="0" cy="0"/>
          <a:chOff x="0" y="0"/>
          <a:chExt cx="0" cy="0"/>
        </a:xfrm>
      </p:grpSpPr>
      <p:sp>
        <p:nvSpPr>
          <p:cNvPr id="11" name="Google Shape;11;p2"/>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dk2"/>
          </a:solidFill>
          <a:ln>
            <a:noFill/>
          </a:ln>
        </p:spPr>
      </p:sp>
      <p:sp>
        <p:nvSpPr>
          <p:cNvPr id="12" name="Google Shape;12;p2"/>
          <p:cNvSpPr txBox="1"/>
          <p:nvPr>
            <p:ph type="ctrTitle"/>
          </p:nvPr>
        </p:nvSpPr>
        <p:spPr>
          <a:xfrm>
            <a:off x="311700" y="539725"/>
            <a:ext cx="8520600" cy="12825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53" name="Shape 53"/>
        <p:cNvGrpSpPr/>
        <p:nvPr/>
      </p:nvGrpSpPr>
      <p:grpSpPr>
        <a:xfrm>
          <a:off x="0" y="0"/>
          <a:ext cx="0" cy="0"/>
          <a:chOff x="0" y="0"/>
          <a:chExt cx="0" cy="0"/>
        </a:xfrm>
      </p:grpSpPr>
      <p:sp>
        <p:nvSpPr>
          <p:cNvPr id="54" name="Google Shape;54;p11"/>
          <p:cNvSpPr txBox="1"/>
          <p:nvPr>
            <p:ph hasCustomPrompt="1" type="title"/>
          </p:nvPr>
        </p:nvSpPr>
        <p:spPr>
          <a:xfrm>
            <a:off x="311750" y="831175"/>
            <a:ext cx="5334900" cy="12447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5" name="Google Shape;55;p11"/>
          <p:cNvSpPr txBox="1"/>
          <p:nvPr>
            <p:ph idx="1" type="body"/>
          </p:nvPr>
        </p:nvSpPr>
        <p:spPr>
          <a:xfrm>
            <a:off x="311700" y="2121425"/>
            <a:ext cx="5334900" cy="942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0"/>
              </a:spcBef>
              <a:spcAft>
                <a:spcPts val="0"/>
              </a:spcAft>
              <a:buClr>
                <a:schemeClr val="accent2"/>
              </a:buClr>
              <a:buSzPts val="1100"/>
              <a:buChar char="○"/>
              <a:defRPr>
                <a:solidFill>
                  <a:schemeClr val="accent2"/>
                </a:solidFill>
              </a:defRPr>
            </a:lvl2pPr>
            <a:lvl3pPr indent="-298450" lvl="2" marL="1371600">
              <a:spcBef>
                <a:spcPts val="0"/>
              </a:spcBef>
              <a:spcAft>
                <a:spcPts val="0"/>
              </a:spcAft>
              <a:buClr>
                <a:schemeClr val="accent2"/>
              </a:buClr>
              <a:buSzPts val="1100"/>
              <a:buChar char="■"/>
              <a:defRPr>
                <a:solidFill>
                  <a:schemeClr val="accent2"/>
                </a:solidFill>
              </a:defRPr>
            </a:lvl3pPr>
            <a:lvl4pPr indent="-298450" lvl="3" marL="1828800">
              <a:spcBef>
                <a:spcPts val="0"/>
              </a:spcBef>
              <a:spcAft>
                <a:spcPts val="0"/>
              </a:spcAft>
              <a:buClr>
                <a:schemeClr val="accent2"/>
              </a:buClr>
              <a:buSzPts val="1100"/>
              <a:buChar char="●"/>
              <a:defRPr>
                <a:solidFill>
                  <a:schemeClr val="accent2"/>
                </a:solidFill>
              </a:defRPr>
            </a:lvl4pPr>
            <a:lvl5pPr indent="-298450" lvl="4" marL="2286000">
              <a:spcBef>
                <a:spcPts val="0"/>
              </a:spcBef>
              <a:spcAft>
                <a:spcPts val="0"/>
              </a:spcAft>
              <a:buClr>
                <a:schemeClr val="accent2"/>
              </a:buClr>
              <a:buSzPts val="1100"/>
              <a:buChar char="○"/>
              <a:defRPr>
                <a:solidFill>
                  <a:schemeClr val="accent2"/>
                </a:solidFill>
              </a:defRPr>
            </a:lvl5pPr>
            <a:lvl6pPr indent="-298450" lvl="5" marL="2743200">
              <a:spcBef>
                <a:spcPts val="0"/>
              </a:spcBef>
              <a:spcAft>
                <a:spcPts val="0"/>
              </a:spcAft>
              <a:buClr>
                <a:schemeClr val="accent2"/>
              </a:buClr>
              <a:buSzPts val="1100"/>
              <a:buChar char="■"/>
              <a:defRPr>
                <a:solidFill>
                  <a:schemeClr val="accent2"/>
                </a:solidFill>
              </a:defRPr>
            </a:lvl6pPr>
            <a:lvl7pPr indent="-298450" lvl="6" marL="3200400">
              <a:spcBef>
                <a:spcPts val="0"/>
              </a:spcBef>
              <a:spcAft>
                <a:spcPts val="0"/>
              </a:spcAft>
              <a:buClr>
                <a:schemeClr val="accent2"/>
              </a:buClr>
              <a:buSzPts val="1100"/>
              <a:buChar char="●"/>
              <a:defRPr>
                <a:solidFill>
                  <a:schemeClr val="accent2"/>
                </a:solidFill>
              </a:defRPr>
            </a:lvl7pPr>
            <a:lvl8pPr indent="-298450" lvl="7" marL="3657600">
              <a:spcBef>
                <a:spcPts val="0"/>
              </a:spcBef>
              <a:spcAft>
                <a:spcPts val="0"/>
              </a:spcAft>
              <a:buClr>
                <a:schemeClr val="accent2"/>
              </a:buClr>
              <a:buSzPts val="1100"/>
              <a:buChar char="○"/>
              <a:defRPr>
                <a:solidFill>
                  <a:schemeClr val="accent2"/>
                </a:solidFill>
              </a:defRPr>
            </a:lvl8pPr>
            <a:lvl9pPr indent="-298450" lvl="8" marL="4114800">
              <a:spcBef>
                <a:spcPts val="0"/>
              </a:spcBef>
              <a:spcAft>
                <a:spcPts val="0"/>
              </a:spcAft>
              <a:buClr>
                <a:schemeClr val="accent2"/>
              </a:buClr>
              <a:buSzPts val="1100"/>
              <a:buChar char="■"/>
              <a:defRPr>
                <a:solidFill>
                  <a:schemeClr val="accent2"/>
                </a:solidFill>
              </a:defRPr>
            </a:lvl9pPr>
          </a:lstStyle>
          <a:p/>
        </p:txBody>
      </p:sp>
      <p:sp>
        <p:nvSpPr>
          <p:cNvPr id="56" name="Google Shape;56;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cSld name="SECTION_TITLE_AND_DESCRIPTION_1_1_1">
    <p:spTree>
      <p:nvGrpSpPr>
        <p:cNvPr id="59" name="Shape 59"/>
        <p:cNvGrpSpPr/>
        <p:nvPr/>
      </p:nvGrpSpPr>
      <p:grpSpPr>
        <a:xfrm>
          <a:off x="0" y="0"/>
          <a:ext cx="0" cy="0"/>
          <a:chOff x="0" y="0"/>
          <a:chExt cx="0" cy="0"/>
        </a:xfrm>
      </p:grpSpPr>
      <p:sp>
        <p:nvSpPr>
          <p:cNvPr id="60" name="Google Shape;60;p13"/>
          <p:cNvSpPr/>
          <p:nvPr/>
        </p:nvSpPr>
        <p:spPr>
          <a:xfrm>
            <a:off x="-47325" y="4804100"/>
            <a:ext cx="1927800" cy="33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3"/>
          <p:cNvSpPr txBox="1"/>
          <p:nvPr>
            <p:ph type="title"/>
          </p:nvPr>
        </p:nvSpPr>
        <p:spPr>
          <a:xfrm>
            <a:off x="597700" y="654675"/>
            <a:ext cx="4045200" cy="1482300"/>
          </a:xfrm>
          <a:prstGeom prst="rect">
            <a:avLst/>
          </a:prstGeom>
        </p:spPr>
        <p:txBody>
          <a:bodyPr anchorCtr="0" anchor="b" bIns="91425" lIns="91425" spcFirstLastPara="1" rIns="91425" wrap="square" tIns="91425">
            <a:normAutofit/>
          </a:bodyPr>
          <a:lstStyle>
            <a:lvl1pPr lvl="0">
              <a:spcBef>
                <a:spcPts val="0"/>
              </a:spcBef>
              <a:spcAft>
                <a:spcPts val="0"/>
              </a:spcAft>
              <a:buClr>
                <a:srgbClr val="A61E23"/>
              </a:buClr>
              <a:buSzPts val="3000"/>
              <a:buFont typeface="Raleway"/>
              <a:buNone/>
              <a:defRPr sz="3000">
                <a:solidFill>
                  <a:srgbClr val="A61E23"/>
                </a:solidFill>
                <a:latin typeface="Raleway"/>
                <a:ea typeface="Raleway"/>
                <a:cs typeface="Raleway"/>
                <a:sym typeface="Raleway"/>
              </a:defRPr>
            </a:lvl1pPr>
            <a:lvl2pPr lvl="1">
              <a:spcBef>
                <a:spcPts val="0"/>
              </a:spcBef>
              <a:spcAft>
                <a:spcPts val="0"/>
              </a:spcAft>
              <a:buSzPts val="4200"/>
              <a:buFont typeface="Raleway"/>
              <a:buNone/>
              <a:defRPr sz="4200">
                <a:latin typeface="Raleway"/>
                <a:ea typeface="Raleway"/>
                <a:cs typeface="Raleway"/>
                <a:sym typeface="Raleway"/>
              </a:defRPr>
            </a:lvl2pPr>
            <a:lvl3pPr lvl="2">
              <a:spcBef>
                <a:spcPts val="0"/>
              </a:spcBef>
              <a:spcAft>
                <a:spcPts val="0"/>
              </a:spcAft>
              <a:buSzPts val="4200"/>
              <a:buFont typeface="Raleway"/>
              <a:buNone/>
              <a:defRPr sz="4200">
                <a:latin typeface="Raleway"/>
                <a:ea typeface="Raleway"/>
                <a:cs typeface="Raleway"/>
                <a:sym typeface="Raleway"/>
              </a:defRPr>
            </a:lvl3pPr>
            <a:lvl4pPr lvl="3">
              <a:spcBef>
                <a:spcPts val="0"/>
              </a:spcBef>
              <a:spcAft>
                <a:spcPts val="0"/>
              </a:spcAft>
              <a:buSzPts val="4200"/>
              <a:buFont typeface="Raleway"/>
              <a:buNone/>
              <a:defRPr sz="4200">
                <a:latin typeface="Raleway"/>
                <a:ea typeface="Raleway"/>
                <a:cs typeface="Raleway"/>
                <a:sym typeface="Raleway"/>
              </a:defRPr>
            </a:lvl4pPr>
            <a:lvl5pPr lvl="4">
              <a:spcBef>
                <a:spcPts val="0"/>
              </a:spcBef>
              <a:spcAft>
                <a:spcPts val="0"/>
              </a:spcAft>
              <a:buSzPts val="4200"/>
              <a:buFont typeface="Raleway"/>
              <a:buNone/>
              <a:defRPr sz="4200">
                <a:latin typeface="Raleway"/>
                <a:ea typeface="Raleway"/>
                <a:cs typeface="Raleway"/>
                <a:sym typeface="Raleway"/>
              </a:defRPr>
            </a:lvl5pPr>
            <a:lvl6pPr lvl="5">
              <a:spcBef>
                <a:spcPts val="0"/>
              </a:spcBef>
              <a:spcAft>
                <a:spcPts val="0"/>
              </a:spcAft>
              <a:buSzPts val="4200"/>
              <a:buFont typeface="Raleway"/>
              <a:buNone/>
              <a:defRPr sz="4200">
                <a:latin typeface="Raleway"/>
                <a:ea typeface="Raleway"/>
                <a:cs typeface="Raleway"/>
                <a:sym typeface="Raleway"/>
              </a:defRPr>
            </a:lvl6pPr>
            <a:lvl7pPr lvl="6">
              <a:spcBef>
                <a:spcPts val="0"/>
              </a:spcBef>
              <a:spcAft>
                <a:spcPts val="0"/>
              </a:spcAft>
              <a:buSzPts val="4200"/>
              <a:buFont typeface="Raleway"/>
              <a:buNone/>
              <a:defRPr sz="4200">
                <a:latin typeface="Raleway"/>
                <a:ea typeface="Raleway"/>
                <a:cs typeface="Raleway"/>
                <a:sym typeface="Raleway"/>
              </a:defRPr>
            </a:lvl7pPr>
            <a:lvl8pPr lvl="7">
              <a:spcBef>
                <a:spcPts val="0"/>
              </a:spcBef>
              <a:spcAft>
                <a:spcPts val="0"/>
              </a:spcAft>
              <a:buSzPts val="4200"/>
              <a:buFont typeface="Raleway"/>
              <a:buNone/>
              <a:defRPr sz="4200">
                <a:latin typeface="Raleway"/>
                <a:ea typeface="Raleway"/>
                <a:cs typeface="Raleway"/>
                <a:sym typeface="Raleway"/>
              </a:defRPr>
            </a:lvl8pPr>
            <a:lvl9pPr lvl="8">
              <a:spcBef>
                <a:spcPts val="0"/>
              </a:spcBef>
              <a:spcAft>
                <a:spcPts val="0"/>
              </a:spcAft>
              <a:buSzPts val="4200"/>
              <a:buFont typeface="Raleway"/>
              <a:buNone/>
              <a:defRPr sz="4200">
                <a:latin typeface="Raleway"/>
                <a:ea typeface="Raleway"/>
                <a:cs typeface="Raleway"/>
                <a:sym typeface="Raleway"/>
              </a:defRPr>
            </a:lvl9pPr>
          </a:lstStyle>
          <a:p/>
        </p:txBody>
      </p:sp>
      <p:sp>
        <p:nvSpPr>
          <p:cNvPr id="62" name="Google Shape;62;p13"/>
          <p:cNvSpPr txBox="1"/>
          <p:nvPr>
            <p:ph idx="1" type="subTitle"/>
          </p:nvPr>
        </p:nvSpPr>
        <p:spPr>
          <a:xfrm>
            <a:off x="597700" y="2012650"/>
            <a:ext cx="4045200" cy="3393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rgbClr val="666666"/>
              </a:buClr>
              <a:buSzPts val="1500"/>
              <a:buFont typeface="Raleway"/>
              <a:buNone/>
              <a:defRPr sz="1500">
                <a:solidFill>
                  <a:srgbClr val="666666"/>
                </a:solidFill>
                <a:latin typeface="Raleway"/>
                <a:ea typeface="Raleway"/>
                <a:cs typeface="Raleway"/>
                <a:sym typeface="Raleway"/>
              </a:defRPr>
            </a:lvl1pPr>
            <a:lvl2pPr lvl="1">
              <a:lnSpc>
                <a:spcPct val="100000"/>
              </a:lnSpc>
              <a:spcBef>
                <a:spcPts val="0"/>
              </a:spcBef>
              <a:spcAft>
                <a:spcPts val="0"/>
              </a:spcAft>
              <a:buSzPts val="1900"/>
              <a:buNone/>
              <a:defRPr sz="1900"/>
            </a:lvl2pPr>
            <a:lvl3pPr lvl="2">
              <a:lnSpc>
                <a:spcPct val="100000"/>
              </a:lnSpc>
              <a:spcBef>
                <a:spcPts val="0"/>
              </a:spcBef>
              <a:spcAft>
                <a:spcPts val="0"/>
              </a:spcAft>
              <a:buSzPts val="1900"/>
              <a:buNone/>
              <a:defRPr sz="1900"/>
            </a:lvl3pPr>
            <a:lvl4pPr lvl="3">
              <a:lnSpc>
                <a:spcPct val="100000"/>
              </a:lnSpc>
              <a:spcBef>
                <a:spcPts val="0"/>
              </a:spcBef>
              <a:spcAft>
                <a:spcPts val="0"/>
              </a:spcAft>
              <a:buSzPts val="1900"/>
              <a:buNone/>
              <a:defRPr sz="1900"/>
            </a:lvl4pPr>
            <a:lvl5pPr lvl="4">
              <a:lnSpc>
                <a:spcPct val="100000"/>
              </a:lnSpc>
              <a:spcBef>
                <a:spcPts val="0"/>
              </a:spcBef>
              <a:spcAft>
                <a:spcPts val="0"/>
              </a:spcAft>
              <a:buSzPts val="1900"/>
              <a:buNone/>
              <a:defRPr sz="1900"/>
            </a:lvl5pPr>
            <a:lvl6pPr lvl="5">
              <a:lnSpc>
                <a:spcPct val="100000"/>
              </a:lnSpc>
              <a:spcBef>
                <a:spcPts val="0"/>
              </a:spcBef>
              <a:spcAft>
                <a:spcPts val="0"/>
              </a:spcAft>
              <a:buSzPts val="1900"/>
              <a:buNone/>
              <a:defRPr sz="1900"/>
            </a:lvl6pPr>
            <a:lvl7pPr lvl="6">
              <a:lnSpc>
                <a:spcPct val="100000"/>
              </a:lnSpc>
              <a:spcBef>
                <a:spcPts val="0"/>
              </a:spcBef>
              <a:spcAft>
                <a:spcPts val="0"/>
              </a:spcAft>
              <a:buSzPts val="1900"/>
              <a:buNone/>
              <a:defRPr sz="1900"/>
            </a:lvl7pPr>
            <a:lvl8pPr lvl="7">
              <a:lnSpc>
                <a:spcPct val="100000"/>
              </a:lnSpc>
              <a:spcBef>
                <a:spcPts val="0"/>
              </a:spcBef>
              <a:spcAft>
                <a:spcPts val="0"/>
              </a:spcAft>
              <a:buSzPts val="1900"/>
              <a:buNone/>
              <a:defRPr sz="1900"/>
            </a:lvl8pPr>
            <a:lvl9pPr lvl="8">
              <a:lnSpc>
                <a:spcPct val="100000"/>
              </a:lnSpc>
              <a:spcBef>
                <a:spcPts val="0"/>
              </a:spcBef>
              <a:spcAft>
                <a:spcPts val="0"/>
              </a:spcAft>
              <a:buSzPts val="1900"/>
              <a:buNone/>
              <a:defRPr sz="1900"/>
            </a:lvl9pPr>
          </a:lstStyle>
          <a:p/>
        </p:txBody>
      </p:sp>
      <p:sp>
        <p:nvSpPr>
          <p:cNvPr id="63" name="Google Shape;63;p13"/>
          <p:cNvSpPr txBox="1"/>
          <p:nvPr>
            <p:ph idx="12" type="sldNum"/>
          </p:nvPr>
        </p:nvSpPr>
        <p:spPr>
          <a:xfrm>
            <a:off x="8564108" y="-27758"/>
            <a:ext cx="548700" cy="393600"/>
          </a:xfrm>
          <a:prstGeom prst="rect">
            <a:avLst/>
          </a:prstGeom>
        </p:spPr>
        <p:txBody>
          <a:bodyPr anchorCtr="0" anchor="ctr" bIns="91425" lIns="91425" spcFirstLastPara="1" rIns="91425" wrap="square" tIns="91425">
            <a:normAutofit/>
          </a:bodyPr>
          <a:lstStyle>
            <a:lvl1pPr lvl="0">
              <a:buNone/>
              <a:defRPr>
                <a:solidFill>
                  <a:srgbClr val="D9D9D9"/>
                </a:solidFill>
              </a:defRPr>
            </a:lvl1pPr>
            <a:lvl2pPr lvl="1">
              <a:buNone/>
              <a:defRPr>
                <a:solidFill>
                  <a:srgbClr val="D9D9D9"/>
                </a:solidFill>
              </a:defRPr>
            </a:lvl2pPr>
            <a:lvl3pPr lvl="2">
              <a:buNone/>
              <a:defRPr>
                <a:solidFill>
                  <a:srgbClr val="D9D9D9"/>
                </a:solidFill>
              </a:defRPr>
            </a:lvl3pPr>
            <a:lvl4pPr lvl="3">
              <a:buNone/>
              <a:defRPr>
                <a:solidFill>
                  <a:srgbClr val="D9D9D9"/>
                </a:solidFill>
              </a:defRPr>
            </a:lvl4pPr>
            <a:lvl5pPr lvl="4">
              <a:buNone/>
              <a:defRPr>
                <a:solidFill>
                  <a:srgbClr val="D9D9D9"/>
                </a:solidFill>
              </a:defRPr>
            </a:lvl5pPr>
            <a:lvl6pPr lvl="5">
              <a:buNone/>
              <a:defRPr>
                <a:solidFill>
                  <a:srgbClr val="D9D9D9"/>
                </a:solidFill>
              </a:defRPr>
            </a:lvl6pPr>
            <a:lvl7pPr lvl="6">
              <a:buNone/>
              <a:defRPr>
                <a:solidFill>
                  <a:srgbClr val="D9D9D9"/>
                </a:solidFill>
              </a:defRPr>
            </a:lvl7pPr>
            <a:lvl8pPr lvl="7">
              <a:buNone/>
              <a:defRPr>
                <a:solidFill>
                  <a:srgbClr val="D9D9D9"/>
                </a:solidFill>
              </a:defRPr>
            </a:lvl8pPr>
            <a:lvl9pPr lvl="8">
              <a:buNone/>
              <a:defRPr>
                <a:solidFill>
                  <a:srgbClr val="D9D9D9"/>
                </a:solidFill>
              </a:defRPr>
            </a:lvl9pPr>
          </a:lstStyle>
          <a:p>
            <a:pPr indent="0" lvl="0" marL="0" rtl="0" algn="r">
              <a:spcBef>
                <a:spcPts val="0"/>
              </a:spcBef>
              <a:spcAft>
                <a:spcPts val="0"/>
              </a:spcAft>
              <a:buNone/>
            </a:pPr>
            <a:fld id="{00000000-1234-1234-1234-123412341234}" type="slidenum">
              <a:rPr lang="en"/>
              <a:t>‹#›</a:t>
            </a:fld>
            <a:endParaRPr/>
          </a:p>
        </p:txBody>
      </p:sp>
      <p:sp>
        <p:nvSpPr>
          <p:cNvPr id="64" name="Google Shape;64;p13"/>
          <p:cNvSpPr txBox="1"/>
          <p:nvPr>
            <p:ph idx="2" type="subTitle"/>
          </p:nvPr>
        </p:nvSpPr>
        <p:spPr>
          <a:xfrm>
            <a:off x="62800" y="4853675"/>
            <a:ext cx="4450200" cy="2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rgbClr val="999999"/>
              </a:buClr>
              <a:buSzPts val="700"/>
              <a:buFont typeface="Raleway"/>
              <a:buNone/>
              <a:defRPr sz="700">
                <a:solidFill>
                  <a:srgbClr val="999999"/>
                </a:solidFill>
                <a:latin typeface="Raleway"/>
                <a:ea typeface="Raleway"/>
                <a:cs typeface="Raleway"/>
                <a:sym typeface="Raleway"/>
              </a:defRPr>
            </a:lvl1pPr>
            <a:lvl2pPr lvl="1">
              <a:lnSpc>
                <a:spcPct val="100000"/>
              </a:lnSpc>
              <a:spcBef>
                <a:spcPts val="0"/>
              </a:spcBef>
              <a:spcAft>
                <a:spcPts val="0"/>
              </a:spcAft>
              <a:buSzPts val="1100"/>
              <a:buNone/>
              <a:defRPr sz="1100"/>
            </a:lvl2pPr>
            <a:lvl3pPr lvl="2">
              <a:lnSpc>
                <a:spcPct val="100000"/>
              </a:lnSpc>
              <a:spcBef>
                <a:spcPts val="0"/>
              </a:spcBef>
              <a:spcAft>
                <a:spcPts val="0"/>
              </a:spcAft>
              <a:buSzPts val="1100"/>
              <a:buNone/>
              <a:defRPr sz="1100"/>
            </a:lvl3pPr>
            <a:lvl4pPr lvl="3">
              <a:lnSpc>
                <a:spcPct val="100000"/>
              </a:lnSpc>
              <a:spcBef>
                <a:spcPts val="0"/>
              </a:spcBef>
              <a:spcAft>
                <a:spcPts val="0"/>
              </a:spcAft>
              <a:buSzPts val="1100"/>
              <a:buNone/>
              <a:defRPr sz="1100"/>
            </a:lvl4pPr>
            <a:lvl5pPr lvl="4">
              <a:lnSpc>
                <a:spcPct val="100000"/>
              </a:lnSpc>
              <a:spcBef>
                <a:spcPts val="0"/>
              </a:spcBef>
              <a:spcAft>
                <a:spcPts val="0"/>
              </a:spcAft>
              <a:buSzPts val="1100"/>
              <a:buNone/>
              <a:defRPr sz="1100"/>
            </a:lvl5pPr>
            <a:lvl6pPr lvl="5">
              <a:lnSpc>
                <a:spcPct val="100000"/>
              </a:lnSpc>
              <a:spcBef>
                <a:spcPts val="0"/>
              </a:spcBef>
              <a:spcAft>
                <a:spcPts val="0"/>
              </a:spcAft>
              <a:buSzPts val="1100"/>
              <a:buNone/>
              <a:defRPr sz="1100"/>
            </a:lvl6pPr>
            <a:lvl7pPr lvl="6">
              <a:lnSpc>
                <a:spcPct val="100000"/>
              </a:lnSpc>
              <a:spcBef>
                <a:spcPts val="0"/>
              </a:spcBef>
              <a:spcAft>
                <a:spcPts val="0"/>
              </a:spcAft>
              <a:buSzPts val="1100"/>
              <a:buNone/>
              <a:defRPr sz="1100"/>
            </a:lvl7pPr>
            <a:lvl8pPr lvl="7">
              <a:lnSpc>
                <a:spcPct val="100000"/>
              </a:lnSpc>
              <a:spcBef>
                <a:spcPts val="0"/>
              </a:spcBef>
              <a:spcAft>
                <a:spcPts val="0"/>
              </a:spcAft>
              <a:buSzPts val="1100"/>
              <a:buNone/>
              <a:defRPr sz="1100"/>
            </a:lvl8pPr>
            <a:lvl9pPr lvl="8">
              <a:lnSpc>
                <a:spcPct val="100000"/>
              </a:lnSpc>
              <a:spcBef>
                <a:spcPts val="0"/>
              </a:spcBef>
              <a:spcAft>
                <a:spcPts val="0"/>
              </a:spcAft>
              <a:buSzPts val="1100"/>
              <a:buNone/>
              <a:defRPr sz="1100"/>
            </a:lvl9pPr>
          </a:lstStyle>
          <a:p/>
        </p:txBody>
      </p:sp>
      <p:pic>
        <p:nvPicPr>
          <p:cNvPr id="65" name="Google Shape;65;p13"/>
          <p:cNvPicPr preferRelativeResize="0"/>
          <p:nvPr/>
        </p:nvPicPr>
        <p:blipFill>
          <a:blip r:embed="rId2">
            <a:alphaModFix/>
          </a:blip>
          <a:stretch>
            <a:fillRect/>
          </a:stretch>
        </p:blipFill>
        <p:spPr>
          <a:xfrm>
            <a:off x="7720250" y="4995925"/>
            <a:ext cx="1323825" cy="63850"/>
          </a:xfrm>
          <a:prstGeom prst="rect">
            <a:avLst/>
          </a:prstGeom>
          <a:noFill/>
          <a:ln>
            <a:noFill/>
          </a:ln>
        </p:spPr>
      </p:pic>
      <p:sp>
        <p:nvSpPr>
          <p:cNvPr id="66" name="Google Shape;66;p13"/>
          <p:cNvSpPr txBox="1"/>
          <p:nvPr>
            <p:ph idx="3" type="subTitle"/>
          </p:nvPr>
        </p:nvSpPr>
        <p:spPr>
          <a:xfrm>
            <a:off x="597700" y="2535100"/>
            <a:ext cx="4074300" cy="16119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rgbClr val="666666"/>
              </a:buClr>
              <a:buSzPts val="1000"/>
              <a:buFont typeface="Raleway"/>
              <a:buNone/>
              <a:defRPr sz="1000">
                <a:solidFill>
                  <a:srgbClr val="666666"/>
                </a:solidFill>
                <a:latin typeface="Raleway"/>
                <a:ea typeface="Raleway"/>
                <a:cs typeface="Raleway"/>
                <a:sym typeface="Raleway"/>
              </a:defRPr>
            </a:lvl1pPr>
            <a:lvl2pPr lvl="1">
              <a:lnSpc>
                <a:spcPct val="100000"/>
              </a:lnSpc>
              <a:spcBef>
                <a:spcPts val="0"/>
              </a:spcBef>
              <a:spcAft>
                <a:spcPts val="0"/>
              </a:spcAft>
              <a:buSzPts val="1900"/>
              <a:buNone/>
              <a:defRPr sz="1900"/>
            </a:lvl2pPr>
            <a:lvl3pPr lvl="2">
              <a:lnSpc>
                <a:spcPct val="100000"/>
              </a:lnSpc>
              <a:spcBef>
                <a:spcPts val="0"/>
              </a:spcBef>
              <a:spcAft>
                <a:spcPts val="0"/>
              </a:spcAft>
              <a:buSzPts val="1900"/>
              <a:buNone/>
              <a:defRPr sz="1900"/>
            </a:lvl3pPr>
            <a:lvl4pPr lvl="3">
              <a:lnSpc>
                <a:spcPct val="100000"/>
              </a:lnSpc>
              <a:spcBef>
                <a:spcPts val="0"/>
              </a:spcBef>
              <a:spcAft>
                <a:spcPts val="0"/>
              </a:spcAft>
              <a:buSzPts val="1900"/>
              <a:buNone/>
              <a:defRPr sz="1900"/>
            </a:lvl4pPr>
            <a:lvl5pPr lvl="4">
              <a:lnSpc>
                <a:spcPct val="100000"/>
              </a:lnSpc>
              <a:spcBef>
                <a:spcPts val="0"/>
              </a:spcBef>
              <a:spcAft>
                <a:spcPts val="0"/>
              </a:spcAft>
              <a:buSzPts val="1900"/>
              <a:buNone/>
              <a:defRPr sz="1900"/>
            </a:lvl5pPr>
            <a:lvl6pPr lvl="5">
              <a:lnSpc>
                <a:spcPct val="100000"/>
              </a:lnSpc>
              <a:spcBef>
                <a:spcPts val="0"/>
              </a:spcBef>
              <a:spcAft>
                <a:spcPts val="0"/>
              </a:spcAft>
              <a:buSzPts val="1900"/>
              <a:buNone/>
              <a:defRPr sz="1900"/>
            </a:lvl6pPr>
            <a:lvl7pPr lvl="6">
              <a:lnSpc>
                <a:spcPct val="100000"/>
              </a:lnSpc>
              <a:spcBef>
                <a:spcPts val="0"/>
              </a:spcBef>
              <a:spcAft>
                <a:spcPts val="0"/>
              </a:spcAft>
              <a:buSzPts val="1900"/>
              <a:buNone/>
              <a:defRPr sz="1900"/>
            </a:lvl7pPr>
            <a:lvl8pPr lvl="7">
              <a:lnSpc>
                <a:spcPct val="100000"/>
              </a:lnSpc>
              <a:spcBef>
                <a:spcPts val="0"/>
              </a:spcBef>
              <a:spcAft>
                <a:spcPts val="0"/>
              </a:spcAft>
              <a:buSzPts val="1900"/>
              <a:buNone/>
              <a:defRPr sz="1900"/>
            </a:lvl8pPr>
            <a:lvl9pPr lvl="8">
              <a:lnSpc>
                <a:spcPct val="100000"/>
              </a:lnSpc>
              <a:spcBef>
                <a:spcPts val="0"/>
              </a:spcBef>
              <a:spcAft>
                <a:spcPts val="0"/>
              </a:spcAft>
              <a:buSzPts val="1900"/>
              <a:buNone/>
              <a:defRPr sz="19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14" name="Shape 14"/>
        <p:cNvGrpSpPr/>
        <p:nvPr/>
      </p:nvGrpSpPr>
      <p:grpSpPr>
        <a:xfrm>
          <a:off x="0" y="0"/>
          <a:ext cx="0" cy="0"/>
          <a:chOff x="0" y="0"/>
          <a:chExt cx="0" cy="0"/>
        </a:xfrm>
      </p:grpSpPr>
      <p:sp>
        <p:nvSpPr>
          <p:cNvPr id="15" name="Google Shape;15;p3"/>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17" name="Google Shape;17;p3"/>
          <p:cNvSpPr txBox="1"/>
          <p:nvPr>
            <p:ph type="title"/>
          </p:nvPr>
        </p:nvSpPr>
        <p:spPr>
          <a:xfrm>
            <a:off x="311700" y="539725"/>
            <a:ext cx="8520600" cy="12825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accent1"/>
        </a:solidFill>
      </p:bgPr>
    </p:bg>
    <p:spTree>
      <p:nvGrpSpPr>
        <p:cNvPr id="19"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520010"/>
              </a:solidFill>
            </a:endParaRPr>
          </a:p>
        </p:txBody>
      </p:sp>
      <p:sp>
        <p:nvSpPr>
          <p:cNvPr id="21" name="Google Shape;21;p4"/>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chemeClr val="lt1"/>
          </a:solidFill>
          <a:ln>
            <a:noFill/>
          </a:ln>
        </p:spPr>
      </p:sp>
      <p:sp>
        <p:nvSpPr>
          <p:cNvPr id="23" name="Google Shape;23;p4"/>
          <p:cNvSpPr txBox="1"/>
          <p:nvPr>
            <p:ph idx="1" type="body"/>
          </p:nvPr>
        </p:nvSpPr>
        <p:spPr>
          <a:xfrm>
            <a:off x="4644675" y="500925"/>
            <a:ext cx="4166400" cy="4098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61E23"/>
              </a:solidFill>
              <a:highlight>
                <a:schemeClr val="dk2"/>
              </a:highlight>
            </a:endParaRPr>
          </a:p>
        </p:txBody>
      </p:sp>
      <p:sp>
        <p:nvSpPr>
          <p:cNvPr id="27" name="Google Shape;27;p5"/>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8" name="Google Shape;28;p5"/>
          <p:cNvSpPr txBox="1"/>
          <p:nvPr>
            <p:ph idx="1" type="body"/>
          </p:nvPr>
        </p:nvSpPr>
        <p:spPr>
          <a:xfrm>
            <a:off x="311700" y="1505700"/>
            <a:ext cx="3999900" cy="3076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9" name="Google Shape;29;p5"/>
          <p:cNvSpPr txBox="1"/>
          <p:nvPr>
            <p:ph idx="2" type="body"/>
          </p:nvPr>
        </p:nvSpPr>
        <p:spPr>
          <a:xfrm>
            <a:off x="4832400" y="1505700"/>
            <a:ext cx="3999900" cy="3076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a:off x="0" y="0"/>
            <a:ext cx="9144000" cy="12771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4" name="Google Shape;34;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5" name="Shape 35"/>
        <p:cNvGrpSpPr/>
        <p:nvPr/>
      </p:nvGrpSpPr>
      <p:grpSpPr>
        <a:xfrm>
          <a:off x="0" y="0"/>
          <a:ext cx="0" cy="0"/>
          <a:chOff x="0" y="0"/>
          <a:chExt cx="0" cy="0"/>
        </a:xfrm>
      </p:grpSpPr>
      <p:sp>
        <p:nvSpPr>
          <p:cNvPr id="36" name="Google Shape;36;p7"/>
          <p:cNvSpPr/>
          <p:nvPr/>
        </p:nvSpPr>
        <p:spPr>
          <a:xfrm>
            <a:off x="0" y="0"/>
            <a:ext cx="3764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7"/>
          <p:cNvSpPr txBox="1"/>
          <p:nvPr>
            <p:ph type="title"/>
          </p:nvPr>
        </p:nvSpPr>
        <p:spPr>
          <a:xfrm>
            <a:off x="311725" y="500925"/>
            <a:ext cx="3127500" cy="18291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8" name="Google Shape;38;p7"/>
          <p:cNvSpPr txBox="1"/>
          <p:nvPr>
            <p:ph idx="1" type="body"/>
          </p:nvPr>
        </p:nvSpPr>
        <p:spPr>
          <a:xfrm>
            <a:off x="311700" y="2390650"/>
            <a:ext cx="3127500" cy="229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0"/>
              </a:spcBef>
              <a:spcAft>
                <a:spcPts val="0"/>
              </a:spcAft>
              <a:buClr>
                <a:schemeClr val="accent2"/>
              </a:buClr>
              <a:buSzPts val="1100"/>
              <a:buChar char="○"/>
              <a:defRPr>
                <a:solidFill>
                  <a:schemeClr val="accent2"/>
                </a:solidFill>
              </a:defRPr>
            </a:lvl2pPr>
            <a:lvl3pPr indent="-298450" lvl="2" marL="1371600">
              <a:spcBef>
                <a:spcPts val="0"/>
              </a:spcBef>
              <a:spcAft>
                <a:spcPts val="0"/>
              </a:spcAft>
              <a:buClr>
                <a:schemeClr val="accent2"/>
              </a:buClr>
              <a:buSzPts val="1100"/>
              <a:buChar char="■"/>
              <a:defRPr>
                <a:solidFill>
                  <a:schemeClr val="accent2"/>
                </a:solidFill>
              </a:defRPr>
            </a:lvl3pPr>
            <a:lvl4pPr indent="-298450" lvl="3" marL="1828800">
              <a:spcBef>
                <a:spcPts val="0"/>
              </a:spcBef>
              <a:spcAft>
                <a:spcPts val="0"/>
              </a:spcAft>
              <a:buClr>
                <a:schemeClr val="accent2"/>
              </a:buClr>
              <a:buSzPts val="1100"/>
              <a:buChar char="●"/>
              <a:defRPr>
                <a:solidFill>
                  <a:schemeClr val="accent2"/>
                </a:solidFill>
              </a:defRPr>
            </a:lvl4pPr>
            <a:lvl5pPr indent="-298450" lvl="4" marL="2286000">
              <a:spcBef>
                <a:spcPts val="0"/>
              </a:spcBef>
              <a:spcAft>
                <a:spcPts val="0"/>
              </a:spcAft>
              <a:buClr>
                <a:schemeClr val="accent2"/>
              </a:buClr>
              <a:buSzPts val="1100"/>
              <a:buChar char="○"/>
              <a:defRPr>
                <a:solidFill>
                  <a:schemeClr val="accent2"/>
                </a:solidFill>
              </a:defRPr>
            </a:lvl5pPr>
            <a:lvl6pPr indent="-298450" lvl="5" marL="2743200">
              <a:spcBef>
                <a:spcPts val="0"/>
              </a:spcBef>
              <a:spcAft>
                <a:spcPts val="0"/>
              </a:spcAft>
              <a:buClr>
                <a:schemeClr val="accent2"/>
              </a:buClr>
              <a:buSzPts val="1100"/>
              <a:buChar char="■"/>
              <a:defRPr>
                <a:solidFill>
                  <a:schemeClr val="accent2"/>
                </a:solidFill>
              </a:defRPr>
            </a:lvl6pPr>
            <a:lvl7pPr indent="-298450" lvl="6" marL="3200400">
              <a:spcBef>
                <a:spcPts val="0"/>
              </a:spcBef>
              <a:spcAft>
                <a:spcPts val="0"/>
              </a:spcAft>
              <a:buClr>
                <a:schemeClr val="accent2"/>
              </a:buClr>
              <a:buSzPts val="1100"/>
              <a:buChar char="●"/>
              <a:defRPr>
                <a:solidFill>
                  <a:schemeClr val="accent2"/>
                </a:solidFill>
              </a:defRPr>
            </a:lvl7pPr>
            <a:lvl8pPr indent="-298450" lvl="7" marL="3657600">
              <a:spcBef>
                <a:spcPts val="0"/>
              </a:spcBef>
              <a:spcAft>
                <a:spcPts val="0"/>
              </a:spcAft>
              <a:buClr>
                <a:schemeClr val="accent2"/>
              </a:buClr>
              <a:buSzPts val="1100"/>
              <a:buChar char="○"/>
              <a:defRPr>
                <a:solidFill>
                  <a:schemeClr val="accent2"/>
                </a:solidFill>
              </a:defRPr>
            </a:lvl8pPr>
            <a:lvl9pPr indent="-298450" lvl="8" marL="4114800">
              <a:spcBef>
                <a:spcPts val="0"/>
              </a:spcBef>
              <a:spcAft>
                <a:spcPts val="0"/>
              </a:spcAft>
              <a:buClr>
                <a:schemeClr val="accent2"/>
              </a:buClr>
              <a:buSzPts val="1100"/>
              <a:buChar char="■"/>
              <a:defRPr>
                <a:solidFill>
                  <a:schemeClr val="accent2"/>
                </a:solidFill>
              </a:defRPr>
            </a:lvl9pPr>
          </a:lstStyle>
          <a:p/>
        </p:txBody>
      </p:sp>
      <p:sp>
        <p:nvSpPr>
          <p:cNvPr id="39" name="Google Shape;39;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40" name="Shape 40"/>
        <p:cNvGrpSpPr/>
        <p:nvPr/>
      </p:nvGrpSpPr>
      <p:grpSpPr>
        <a:xfrm>
          <a:off x="0" y="0"/>
          <a:ext cx="0" cy="0"/>
          <a:chOff x="0" y="0"/>
          <a:chExt cx="0" cy="0"/>
        </a:xfrm>
      </p:grpSpPr>
      <p:sp>
        <p:nvSpPr>
          <p:cNvPr id="41" name="Google Shape;41;p8"/>
          <p:cNvSpPr txBox="1"/>
          <p:nvPr>
            <p:ph type="title"/>
          </p:nvPr>
        </p:nvSpPr>
        <p:spPr>
          <a:xfrm>
            <a:off x="311675" y="798600"/>
            <a:ext cx="6247800" cy="3546300"/>
          </a:xfrm>
          <a:prstGeom prst="rect">
            <a:avLst/>
          </a:prstGeom>
        </p:spPr>
        <p:txBody>
          <a:bodyPr anchorCtr="0" anchor="ctr"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42" name="Google Shape;42;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3" name="Shape 43"/>
        <p:cNvGrpSpPr/>
        <p:nvPr/>
      </p:nvGrpSpPr>
      <p:grpSpPr>
        <a:xfrm>
          <a:off x="0" y="0"/>
          <a:ext cx="0" cy="0"/>
          <a:chOff x="0" y="0"/>
          <a:chExt cx="0" cy="0"/>
        </a:xfrm>
      </p:grpSpPr>
      <p:sp>
        <p:nvSpPr>
          <p:cNvPr id="44" name="Google Shape;44;p9"/>
          <p:cNvSpPr/>
          <p:nvPr/>
        </p:nvSpPr>
        <p:spPr>
          <a:xfrm>
            <a:off x="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9"/>
          <p:cNvSpPr txBox="1"/>
          <p:nvPr>
            <p:ph type="title"/>
          </p:nvPr>
        </p:nvSpPr>
        <p:spPr>
          <a:xfrm>
            <a:off x="311300" y="500925"/>
            <a:ext cx="3704400" cy="2049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46" name="Google Shape;46;p9"/>
          <p:cNvSpPr txBox="1"/>
          <p:nvPr>
            <p:ph idx="1" type="subTitle"/>
          </p:nvPr>
        </p:nvSpPr>
        <p:spPr>
          <a:xfrm>
            <a:off x="304800" y="2626725"/>
            <a:ext cx="3704400" cy="9267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p:txBody>
      </p:sp>
      <p:sp>
        <p:nvSpPr>
          <p:cNvPr id="47" name="Google Shape;47;p9"/>
          <p:cNvSpPr txBox="1"/>
          <p:nvPr>
            <p:ph idx="2" type="body"/>
          </p:nvPr>
        </p:nvSpPr>
        <p:spPr>
          <a:xfrm>
            <a:off x="4879025" y="500925"/>
            <a:ext cx="3954000" cy="4111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8" name="Google Shape;4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10"/>
          <p:cNvSpPr/>
          <p:nvPr/>
        </p:nvSpPr>
        <p:spPr>
          <a:xfrm>
            <a:off x="0" y="4369000"/>
            <a:ext cx="9144000" cy="774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10"/>
          <p:cNvSpPr txBox="1"/>
          <p:nvPr>
            <p:ph idx="1" type="body"/>
          </p:nvPr>
        </p:nvSpPr>
        <p:spPr>
          <a:xfrm>
            <a:off x="311700" y="4521400"/>
            <a:ext cx="7979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52" name="Google Shape;52;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radig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indent="-298450" lvl="1" marL="9144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indent="-298450" lvl="2" marL="13716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indent="-298450" lvl="3" marL="18288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indent="-298450" lvl="4" marL="22860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indent="-298450" lvl="5" marL="27432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indent="-298450" lvl="6" marL="32004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indent="-298450" lvl="7" marL="36576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indent="-298450" lvl="8" marL="41148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1"/>
          <p:cNvSpPr txBox="1"/>
          <p:nvPr/>
        </p:nvSpPr>
        <p:spPr>
          <a:xfrm>
            <a:off x="4255050" y="4874950"/>
            <a:ext cx="4799400" cy="10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chemeClr val="dk2"/>
              </a:solidFill>
              <a:latin typeface="Roboto"/>
              <a:ea typeface="Roboto"/>
              <a:cs typeface="Roboto"/>
              <a:sym typeface="Roboto"/>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hyperlink" Target="https://www.cometogetherforwine.com/" TargetMode="External"/><Relationship Id="rId5" Type="http://schemas.openxmlformats.org/officeDocument/2006/relationships/image" Target="../media/image11.png"/><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40.png"/><Relationship Id="rId4" Type="http://schemas.openxmlformats.org/officeDocument/2006/relationships/hyperlink" Target="https://www.instagram.com/shareandpairsundays/" TargetMode="External"/><Relationship Id="rId5" Type="http://schemas.openxmlformats.org/officeDocument/2006/relationships/hyperlink" Target="https://shareandpairsundays.co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50.jpg"/><Relationship Id="rId4" Type="http://schemas.openxmlformats.org/officeDocument/2006/relationships/image" Target="../media/image51.jpg"/><Relationship Id="rId5"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49.jp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46.png"/><Relationship Id="rId4" Type="http://schemas.openxmlformats.org/officeDocument/2006/relationships/image" Target="../media/image43.png"/><Relationship Id="rId5" Type="http://schemas.openxmlformats.org/officeDocument/2006/relationships/image" Target="../media/image4.png"/><Relationship Id="rId6"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hyperlink" Target="https://www.cometogetherforwine.com/" TargetMode="External"/><Relationship Id="rId5" Type="http://schemas.openxmlformats.org/officeDocument/2006/relationships/image" Target="../media/image11.png"/><Relationship Id="rId6"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hyperlink" Target="http://www.comeoveroctober.com" TargetMode="External"/><Relationship Id="rId4" Type="http://schemas.openxmlformats.org/officeDocument/2006/relationships/hyperlink" Target="https://shareandpairsundays.com/" TargetMode="External"/><Relationship Id="rId5" Type="http://schemas.openxmlformats.org/officeDocument/2006/relationships/hyperlink" Target="http://www.cometogetherfor" TargetMode="External"/><Relationship Id="rId6"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46.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6.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35.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30.png"/><Relationship Id="rId5" Type="http://schemas.openxmlformats.org/officeDocument/2006/relationships/image" Target="../media/image2.png"/><Relationship Id="rId6" Type="http://schemas.openxmlformats.org/officeDocument/2006/relationships/hyperlink" Target="https://www.instagram.com/comeoveroctober/" TargetMode="External"/><Relationship Id="rId7" Type="http://schemas.openxmlformats.org/officeDocument/2006/relationships/hyperlink" Target="http://www.comeoveroctober.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5.jpg"/><Relationship Id="rId4" Type="http://schemas.openxmlformats.org/officeDocument/2006/relationships/image" Target="../media/image52.jpg"/><Relationship Id="rId5"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1" Type="http://schemas.openxmlformats.org/officeDocument/2006/relationships/image" Target="../media/image43.png"/><Relationship Id="rId10" Type="http://schemas.openxmlformats.org/officeDocument/2006/relationships/image" Target="../media/image16.png"/><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18.png"/><Relationship Id="rId5" Type="http://schemas.openxmlformats.org/officeDocument/2006/relationships/image" Target="../media/image24.png"/><Relationship Id="rId6" Type="http://schemas.openxmlformats.org/officeDocument/2006/relationships/image" Target="../media/image19.png"/><Relationship Id="rId7" Type="http://schemas.openxmlformats.org/officeDocument/2006/relationships/image" Target="../media/image13.png"/><Relationship Id="rId8" Type="http://schemas.openxmlformats.org/officeDocument/2006/relationships/image" Target="../media/image15.png"/></Relationships>
</file>

<file path=ppt/slides/_rels/slide8.xml.rels><?xml version="1.0" encoding="UTF-8" standalone="yes"?><Relationships xmlns="http://schemas.openxmlformats.org/package/2006/relationships"><Relationship Id="rId20" Type="http://schemas.openxmlformats.org/officeDocument/2006/relationships/hyperlink" Target="https://sommjournal.com/august-september-2024/" TargetMode="External"/><Relationship Id="rId22" Type="http://schemas.openxmlformats.org/officeDocument/2006/relationships/hyperlink" Target="https://www.decanter.com/wine/katherine-cole-yes-we-are-all-doomed-to-die-but-wine-wont-do-us-in-523310/" TargetMode="External"/><Relationship Id="rId21" Type="http://schemas.openxmlformats.org/officeDocument/2006/relationships/image" Target="../media/image31.png"/><Relationship Id="rId24" Type="http://schemas.openxmlformats.org/officeDocument/2006/relationships/hyperlink" Target="https://napavalleyregister.com/news/local/wine/allen-balik-wine-prohibition-come-over-october-dry-january/article_7e9438ce-63d7-11ef-9cd9-8b1f176456d5.html" TargetMode="External"/><Relationship Id="rId23" Type="http://schemas.openxmlformats.org/officeDocument/2006/relationships/image" Target="../media/image28.png"/><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43.png"/><Relationship Id="rId4" Type="http://schemas.openxmlformats.org/officeDocument/2006/relationships/hyperlink" Target="https://www.cbsnews.com/gooddaysacramento/video/chef-tracey-prepares-steak-tartare/" TargetMode="External"/><Relationship Id="rId9" Type="http://schemas.openxmlformats.org/officeDocument/2006/relationships/image" Target="../media/image26.png"/><Relationship Id="rId26" Type="http://schemas.openxmlformats.org/officeDocument/2006/relationships/hyperlink" Target="https://www.sfchronicle.com/food/wine/article/alcohol-wine-health-drink-19651734.php" TargetMode="External"/><Relationship Id="rId25" Type="http://schemas.openxmlformats.org/officeDocument/2006/relationships/image" Target="../media/image27.png"/><Relationship Id="rId28" Type="http://schemas.openxmlformats.org/officeDocument/2006/relationships/hyperlink" Target="https://www.winebusiness.com/news/article/289722" TargetMode="External"/><Relationship Id="rId27" Type="http://schemas.openxmlformats.org/officeDocument/2006/relationships/image" Target="../media/image34.png"/><Relationship Id="rId5" Type="http://schemas.openxmlformats.org/officeDocument/2006/relationships/image" Target="../media/image17.png"/><Relationship Id="rId6" Type="http://schemas.openxmlformats.org/officeDocument/2006/relationships/hyperlink" Target="https://apple.news/Aceq2cCcfQAiOEm8XleohWQ" TargetMode="External"/><Relationship Id="rId29" Type="http://schemas.openxmlformats.org/officeDocument/2006/relationships/image" Target="../media/image32.png"/><Relationship Id="rId7" Type="http://schemas.openxmlformats.org/officeDocument/2006/relationships/image" Target="../media/image20.png"/><Relationship Id="rId8" Type="http://schemas.openxmlformats.org/officeDocument/2006/relationships/hyperlink" Target="https://www.wineenthusiast.com/culture/come-over-october/" TargetMode="External"/><Relationship Id="rId31" Type="http://schemas.openxmlformats.org/officeDocument/2006/relationships/image" Target="../media/image29.png"/><Relationship Id="rId30" Type="http://schemas.openxmlformats.org/officeDocument/2006/relationships/hyperlink" Target="https://www.shankennewsdaily.com/2024/09/20/36075/wine-consumers-focusing-on-quality-over-quantity-retailers-say/" TargetMode="External"/><Relationship Id="rId11" Type="http://schemas.openxmlformats.org/officeDocument/2006/relationships/image" Target="../media/image21.png"/><Relationship Id="rId33" Type="http://schemas.openxmlformats.org/officeDocument/2006/relationships/image" Target="../media/image37.png"/><Relationship Id="rId10" Type="http://schemas.openxmlformats.org/officeDocument/2006/relationships/hyperlink" Target="https://www.forbes.com/sites/michellewilliams/2024/09/20/wine-industry-comes-together-in-october-to-celebrate-community/" TargetMode="External"/><Relationship Id="rId32" Type="http://schemas.openxmlformats.org/officeDocument/2006/relationships/hyperlink" Target="https://www.washingtonpost.com/food/2024/09/26/come-over-october-marketing-campaign/" TargetMode="External"/><Relationship Id="rId13" Type="http://schemas.openxmlformats.org/officeDocument/2006/relationships/image" Target="../media/image23.png"/><Relationship Id="rId12" Type="http://schemas.openxmlformats.org/officeDocument/2006/relationships/hyperlink" Target="https://www.yahoo.com/news/september-california-wine-month-modesto-170000644.html" TargetMode="External"/><Relationship Id="rId15" Type="http://schemas.openxmlformats.org/officeDocument/2006/relationships/image" Target="../media/image22.png"/><Relationship Id="rId14" Type="http://schemas.openxmlformats.org/officeDocument/2006/relationships/hyperlink" Target="https://vintnerproject.com/press-release/inaugural-come-over-october-2024-campaign-gains-global-momentum/" TargetMode="External"/><Relationship Id="rId17" Type="http://schemas.openxmlformats.org/officeDocument/2006/relationships/image" Target="../media/image25.png"/><Relationship Id="rId16" Type="http://schemas.openxmlformats.org/officeDocument/2006/relationships/hyperlink" Target="https://wineindustryadvisor.com/2024/09/09/inaugural-come-over-october-2024-campaign-gains-global-momentum/" TargetMode="External"/><Relationship Id="rId19" Type="http://schemas.openxmlformats.org/officeDocument/2006/relationships/image" Target="../media/image36.png"/><Relationship Id="rId18" Type="http://schemas.openxmlformats.org/officeDocument/2006/relationships/hyperlink" Target="https://www.marketwatchmag.com/wine-retailers-prepare-for-autumn-with-tastings-and-educational-campaign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38.png"/><Relationship Id="rId4" Type="http://schemas.openxmlformats.org/officeDocument/2006/relationships/image" Target="../media/image42.png"/><Relationship Id="rId5" Type="http://schemas.openxmlformats.org/officeDocument/2006/relationships/image" Target="../media/image33.png"/><Relationship Id="rId6"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9"/>
        </a:solidFill>
      </p:bgPr>
    </p:bg>
    <p:spTree>
      <p:nvGrpSpPr>
        <p:cNvPr id="70" name="Shape 70"/>
        <p:cNvGrpSpPr/>
        <p:nvPr/>
      </p:nvGrpSpPr>
      <p:grpSpPr>
        <a:xfrm>
          <a:off x="0" y="0"/>
          <a:ext cx="0" cy="0"/>
          <a:chOff x="0" y="0"/>
          <a:chExt cx="0" cy="0"/>
        </a:xfrm>
      </p:grpSpPr>
      <p:sp>
        <p:nvSpPr>
          <p:cNvPr id="71" name="Google Shape;71;p14"/>
          <p:cNvSpPr txBox="1"/>
          <p:nvPr>
            <p:ph idx="4294967295" type="title"/>
          </p:nvPr>
        </p:nvSpPr>
        <p:spPr>
          <a:xfrm>
            <a:off x="0" y="4925893"/>
            <a:ext cx="9144000" cy="222900"/>
          </a:xfrm>
          <a:prstGeom prst="rect">
            <a:avLst/>
          </a:prstGeom>
          <a:solidFill>
            <a:schemeClr val="lt2"/>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2500">
                <a:solidFill>
                  <a:srgbClr val="FFF5E9"/>
                </a:solidFill>
                <a:latin typeface="Didact Gothic"/>
                <a:ea typeface="Didact Gothic"/>
                <a:cs typeface="Didact Gothic"/>
                <a:sym typeface="Didact Gothic"/>
              </a:rPr>
              <a:t> </a:t>
            </a:r>
            <a:endParaRPr b="1" sz="2500">
              <a:solidFill>
                <a:srgbClr val="FFF5E9"/>
              </a:solidFill>
              <a:latin typeface="Didact Gothic"/>
              <a:ea typeface="Didact Gothic"/>
              <a:cs typeface="Didact Gothic"/>
              <a:sym typeface="Didact Gothic"/>
            </a:endParaRPr>
          </a:p>
        </p:txBody>
      </p:sp>
      <p:pic>
        <p:nvPicPr>
          <p:cNvPr id="72" name="Google Shape;72;p14"/>
          <p:cNvPicPr preferRelativeResize="0"/>
          <p:nvPr/>
        </p:nvPicPr>
        <p:blipFill>
          <a:blip r:embed="rId3">
            <a:alphaModFix/>
          </a:blip>
          <a:stretch>
            <a:fillRect/>
          </a:stretch>
        </p:blipFill>
        <p:spPr>
          <a:xfrm>
            <a:off x="34500" y="3719025"/>
            <a:ext cx="2052725" cy="1161925"/>
          </a:xfrm>
          <a:prstGeom prst="rect">
            <a:avLst/>
          </a:prstGeom>
          <a:noFill/>
          <a:ln>
            <a:noFill/>
          </a:ln>
        </p:spPr>
      </p:pic>
      <p:sp>
        <p:nvSpPr>
          <p:cNvPr id="73" name="Google Shape;73;p14"/>
          <p:cNvSpPr txBox="1"/>
          <p:nvPr/>
        </p:nvSpPr>
        <p:spPr>
          <a:xfrm>
            <a:off x="-55225" y="4843115"/>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u="sng">
                <a:solidFill>
                  <a:schemeClr val="accent1"/>
                </a:solidFill>
                <a:latin typeface="Montagu Slab"/>
                <a:ea typeface="Montagu Slab"/>
                <a:cs typeface="Montagu Slab"/>
                <a:sym typeface="Montagu Slab"/>
                <a:hlinkClick r:id="rId4">
                  <a:extLst>
                    <a:ext uri="{A12FA001-AC4F-418D-AE19-62706E023703}">
                      <ahyp:hlinkClr val="tx"/>
                    </a:ext>
                  </a:extLst>
                </a:hlinkClick>
              </a:rPr>
              <a:t>www.cometogetherforwine.com</a:t>
            </a:r>
            <a:endParaRPr sz="1100">
              <a:solidFill>
                <a:schemeClr val="accent1"/>
              </a:solidFill>
              <a:latin typeface="Montagu Slab"/>
              <a:ea typeface="Montagu Slab"/>
              <a:cs typeface="Montagu Slab"/>
              <a:sym typeface="Montagu Slab"/>
            </a:endParaRPr>
          </a:p>
        </p:txBody>
      </p:sp>
      <p:sp>
        <p:nvSpPr>
          <p:cNvPr id="74" name="Google Shape;74;p14"/>
          <p:cNvSpPr txBox="1"/>
          <p:nvPr>
            <p:ph idx="4294967295" type="title"/>
          </p:nvPr>
        </p:nvSpPr>
        <p:spPr>
          <a:xfrm>
            <a:off x="0" y="0"/>
            <a:ext cx="9144000" cy="222900"/>
          </a:xfrm>
          <a:prstGeom prst="rect">
            <a:avLst/>
          </a:prstGeom>
          <a:solidFill>
            <a:schemeClr val="lt2"/>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2500">
                <a:solidFill>
                  <a:srgbClr val="FFF5E9"/>
                </a:solidFill>
                <a:latin typeface="Didact Gothic"/>
                <a:ea typeface="Didact Gothic"/>
                <a:cs typeface="Didact Gothic"/>
                <a:sym typeface="Didact Gothic"/>
              </a:rPr>
              <a:t> </a:t>
            </a:r>
            <a:endParaRPr b="1" sz="2500">
              <a:solidFill>
                <a:srgbClr val="FFF5E9"/>
              </a:solidFill>
              <a:latin typeface="Didact Gothic"/>
              <a:ea typeface="Didact Gothic"/>
              <a:cs typeface="Didact Gothic"/>
              <a:sym typeface="Didact Gothic"/>
            </a:endParaRPr>
          </a:p>
        </p:txBody>
      </p:sp>
      <p:sp>
        <p:nvSpPr>
          <p:cNvPr id="75" name="Google Shape;75;p14"/>
          <p:cNvSpPr/>
          <p:nvPr/>
        </p:nvSpPr>
        <p:spPr>
          <a:xfrm>
            <a:off x="2186300" y="495725"/>
            <a:ext cx="4592100" cy="29472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6" name="Google Shape;76;p14"/>
          <p:cNvSpPr txBox="1"/>
          <p:nvPr/>
        </p:nvSpPr>
        <p:spPr>
          <a:xfrm>
            <a:off x="2449675" y="1006450"/>
            <a:ext cx="3954900" cy="218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5E9"/>
                </a:solidFill>
                <a:latin typeface="Montagu Slab"/>
                <a:ea typeface="Montagu Slab"/>
                <a:cs typeface="Montagu Slab"/>
                <a:sym typeface="Montagu Slab"/>
              </a:rPr>
              <a:t>TELLING THE </a:t>
            </a:r>
            <a:r>
              <a:rPr b="1" lang="en" sz="3000">
                <a:solidFill>
                  <a:srgbClr val="FFF5E9"/>
                </a:solidFill>
                <a:latin typeface="Montagu Slab"/>
                <a:ea typeface="Montagu Slab"/>
                <a:cs typeface="Montagu Slab"/>
                <a:sym typeface="Montagu Slab"/>
              </a:rPr>
              <a:t>POSITIVE </a:t>
            </a:r>
            <a:r>
              <a:rPr lang="en" sz="3000">
                <a:solidFill>
                  <a:srgbClr val="FFF5E9"/>
                </a:solidFill>
                <a:latin typeface="Montagu Slab"/>
                <a:ea typeface="Montagu Slab"/>
                <a:cs typeface="Montagu Slab"/>
                <a:sym typeface="Montagu Slab"/>
              </a:rPr>
              <a:t>STORY ABOUT WINE…</a:t>
            </a:r>
            <a:endParaRPr sz="3000">
              <a:solidFill>
                <a:srgbClr val="FFF5E9"/>
              </a:solidFill>
              <a:latin typeface="Montagu Slab"/>
              <a:ea typeface="Montagu Slab"/>
              <a:cs typeface="Montagu Slab"/>
              <a:sym typeface="Montagu Slab"/>
            </a:endParaRPr>
          </a:p>
          <a:p>
            <a:pPr indent="0" lvl="0" marL="0" rtl="0" algn="ctr">
              <a:spcBef>
                <a:spcPts val="0"/>
              </a:spcBef>
              <a:spcAft>
                <a:spcPts val="0"/>
              </a:spcAft>
              <a:buNone/>
            </a:pPr>
            <a:r>
              <a:t/>
            </a:r>
            <a:endParaRPr sz="3000">
              <a:solidFill>
                <a:srgbClr val="FFF5E9"/>
              </a:solidFill>
              <a:latin typeface="Montagu Slab"/>
              <a:ea typeface="Montagu Slab"/>
              <a:cs typeface="Montagu Slab"/>
              <a:sym typeface="Montagu Slab"/>
            </a:endParaRPr>
          </a:p>
        </p:txBody>
      </p:sp>
      <p:pic>
        <p:nvPicPr>
          <p:cNvPr id="77" name="Google Shape;77;p14"/>
          <p:cNvPicPr preferRelativeResize="0"/>
          <p:nvPr/>
        </p:nvPicPr>
        <p:blipFill>
          <a:blip r:embed="rId5">
            <a:alphaModFix/>
          </a:blip>
          <a:stretch>
            <a:fillRect/>
          </a:stretch>
        </p:blipFill>
        <p:spPr>
          <a:xfrm>
            <a:off x="6851700" y="3567200"/>
            <a:ext cx="2187300" cy="1221900"/>
          </a:xfrm>
          <a:prstGeom prst="roundRect">
            <a:avLst>
              <a:gd fmla="val 16667" name="adj"/>
            </a:avLst>
          </a:prstGeom>
          <a:noFill/>
          <a:ln>
            <a:noFill/>
          </a:ln>
        </p:spPr>
      </p:pic>
      <p:pic>
        <p:nvPicPr>
          <p:cNvPr id="78" name="Google Shape;78;p14"/>
          <p:cNvPicPr preferRelativeResize="0"/>
          <p:nvPr/>
        </p:nvPicPr>
        <p:blipFill>
          <a:blip r:embed="rId6">
            <a:alphaModFix/>
          </a:blip>
          <a:stretch>
            <a:fillRect/>
          </a:stretch>
        </p:blipFill>
        <p:spPr>
          <a:xfrm>
            <a:off x="2655650" y="1149575"/>
            <a:ext cx="394525" cy="383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94" name="Shape 194"/>
        <p:cNvGrpSpPr/>
        <p:nvPr/>
      </p:nvGrpSpPr>
      <p:grpSpPr>
        <a:xfrm>
          <a:off x="0" y="0"/>
          <a:ext cx="0" cy="0"/>
          <a:chOff x="0" y="0"/>
          <a:chExt cx="0" cy="0"/>
        </a:xfrm>
      </p:grpSpPr>
      <p:sp>
        <p:nvSpPr>
          <p:cNvPr id="195" name="Google Shape;195;p23"/>
          <p:cNvSpPr txBox="1"/>
          <p:nvPr>
            <p:ph type="title"/>
          </p:nvPr>
        </p:nvSpPr>
        <p:spPr>
          <a:xfrm>
            <a:off x="0" y="0"/>
            <a:ext cx="9144000" cy="849300"/>
          </a:xfrm>
          <a:prstGeom prst="rect">
            <a:avLst/>
          </a:prstGeom>
          <a:solidFill>
            <a:schemeClr val="lt2"/>
          </a:solidFill>
        </p:spPr>
        <p:txBody>
          <a:bodyPr anchorCtr="0" anchor="t" bIns="91425" lIns="91425" spcFirstLastPara="1" rIns="91425" wrap="square" tIns="91425">
            <a:normAutofit/>
          </a:bodyPr>
          <a:lstStyle/>
          <a:p>
            <a:pPr indent="0" lvl="0" marL="0" rtl="0" algn="l">
              <a:spcBef>
                <a:spcPts val="0"/>
              </a:spcBef>
              <a:spcAft>
                <a:spcPts val="0"/>
              </a:spcAft>
              <a:buNone/>
            </a:pPr>
            <a:r>
              <a:rPr b="1" lang="en" sz="2500">
                <a:solidFill>
                  <a:srgbClr val="FFF5E9"/>
                </a:solidFill>
                <a:latin typeface="Didact Gothic"/>
                <a:ea typeface="Didact Gothic"/>
                <a:cs typeface="Didact Gothic"/>
                <a:sym typeface="Didact Gothic"/>
              </a:rPr>
              <a:t> </a:t>
            </a:r>
            <a:endParaRPr b="1" sz="2500">
              <a:solidFill>
                <a:srgbClr val="FFF5E9"/>
              </a:solidFill>
              <a:latin typeface="Didact Gothic"/>
              <a:ea typeface="Didact Gothic"/>
              <a:cs typeface="Didact Gothic"/>
              <a:sym typeface="Didact Gothic"/>
            </a:endParaRPr>
          </a:p>
        </p:txBody>
      </p:sp>
      <p:sp>
        <p:nvSpPr>
          <p:cNvPr id="196" name="Google Shape;196;p23"/>
          <p:cNvSpPr txBox="1"/>
          <p:nvPr/>
        </p:nvSpPr>
        <p:spPr>
          <a:xfrm>
            <a:off x="1972125" y="155875"/>
            <a:ext cx="5335200" cy="40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500">
              <a:solidFill>
                <a:schemeClr val="accent1"/>
              </a:solidFill>
              <a:latin typeface="Didact Gothic"/>
              <a:ea typeface="Didact Gothic"/>
              <a:cs typeface="Didact Gothic"/>
              <a:sym typeface="Didact Gothic"/>
            </a:endParaRPr>
          </a:p>
        </p:txBody>
      </p:sp>
      <p:sp>
        <p:nvSpPr>
          <p:cNvPr id="197" name="Google Shape;197;p23"/>
          <p:cNvSpPr txBox="1"/>
          <p:nvPr/>
        </p:nvSpPr>
        <p:spPr>
          <a:xfrm>
            <a:off x="-6902" y="1865800"/>
            <a:ext cx="5622600" cy="1025400"/>
          </a:xfrm>
          <a:prstGeom prst="rect">
            <a:avLst/>
          </a:prstGeom>
          <a:solidFill>
            <a:srgbClr val="FFF5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chemeClr val="lt2"/>
                </a:solidFill>
                <a:latin typeface="Montagu Slab"/>
                <a:ea typeface="Montagu Slab"/>
                <a:cs typeface="Montagu Slab"/>
                <a:sym typeface="Montagu Slab"/>
              </a:rPr>
              <a:t>WHAT’S NEXT?</a:t>
            </a:r>
            <a:endParaRPr sz="3000">
              <a:solidFill>
                <a:schemeClr val="lt2"/>
              </a:solidFill>
              <a:latin typeface="Montagu Slab"/>
              <a:ea typeface="Montagu Slab"/>
              <a:cs typeface="Montagu Slab"/>
              <a:sym typeface="Montagu Slab"/>
            </a:endParaRPr>
          </a:p>
        </p:txBody>
      </p:sp>
      <p:pic>
        <p:nvPicPr>
          <p:cNvPr id="198" name="Google Shape;198;p23"/>
          <p:cNvPicPr preferRelativeResize="0"/>
          <p:nvPr/>
        </p:nvPicPr>
        <p:blipFill>
          <a:blip r:embed="rId3">
            <a:alphaModFix/>
          </a:blip>
          <a:stretch>
            <a:fillRect/>
          </a:stretch>
        </p:blipFill>
        <p:spPr>
          <a:xfrm>
            <a:off x="0" y="1865800"/>
            <a:ext cx="316275" cy="307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02" name="Shape 202"/>
        <p:cNvGrpSpPr/>
        <p:nvPr/>
      </p:nvGrpSpPr>
      <p:grpSpPr>
        <a:xfrm>
          <a:off x="0" y="0"/>
          <a:ext cx="0" cy="0"/>
          <a:chOff x="0" y="0"/>
          <a:chExt cx="0" cy="0"/>
        </a:xfrm>
      </p:grpSpPr>
      <p:sp>
        <p:nvSpPr>
          <p:cNvPr id="203" name="Google Shape;203;p24"/>
          <p:cNvSpPr/>
          <p:nvPr/>
        </p:nvSpPr>
        <p:spPr>
          <a:xfrm>
            <a:off x="1859400" y="2830726"/>
            <a:ext cx="5581500" cy="1214700"/>
          </a:xfrm>
          <a:prstGeom prst="rect">
            <a:avLst/>
          </a:prstGeom>
          <a:solidFill>
            <a:schemeClr val="lt1"/>
          </a:solidFill>
          <a:ln cap="flat" cmpd="sng" w="38100">
            <a:solidFill>
              <a:srgbClr val="F9E2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D2D2"/>
                </a:solidFill>
                <a:latin typeface="Work Sans"/>
                <a:ea typeface="Work Sans"/>
                <a:cs typeface="Work Sans"/>
                <a:sym typeface="Work Sans"/>
              </a:rPr>
              <a:t>‘SHARE &amp; PAIR SUNDAYS’ COMING SPRING 2025  </a:t>
            </a:r>
            <a:endParaRPr sz="3000">
              <a:solidFill>
                <a:srgbClr val="FFD2D2"/>
              </a:solidFill>
              <a:latin typeface="Work Sans"/>
              <a:ea typeface="Work Sans"/>
              <a:cs typeface="Work Sans"/>
              <a:sym typeface="Work Sans"/>
            </a:endParaRPr>
          </a:p>
        </p:txBody>
      </p:sp>
      <p:sp>
        <p:nvSpPr>
          <p:cNvPr id="204" name="Google Shape;204;p24"/>
          <p:cNvSpPr txBox="1"/>
          <p:nvPr/>
        </p:nvSpPr>
        <p:spPr>
          <a:xfrm>
            <a:off x="1457750" y="63825"/>
            <a:ext cx="6135300" cy="64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500">
                <a:solidFill>
                  <a:schemeClr val="accent1"/>
                </a:solidFill>
                <a:latin typeface="Didact Gothic"/>
                <a:ea typeface="Didact Gothic"/>
                <a:cs typeface="Didact Gothic"/>
                <a:sym typeface="Didact Gothic"/>
              </a:rPr>
              <a:t>CAMPAIGN REACH</a:t>
            </a:r>
            <a:endParaRPr b="1" sz="2500">
              <a:solidFill>
                <a:schemeClr val="accent1"/>
              </a:solidFill>
              <a:latin typeface="Didact Gothic"/>
              <a:ea typeface="Didact Gothic"/>
              <a:cs typeface="Didact Gothic"/>
              <a:sym typeface="Didact Gothic"/>
            </a:endParaRPr>
          </a:p>
        </p:txBody>
      </p:sp>
      <p:sp>
        <p:nvSpPr>
          <p:cNvPr id="205" name="Google Shape;205;p24"/>
          <p:cNvSpPr txBox="1"/>
          <p:nvPr>
            <p:ph idx="4294967295" type="title"/>
          </p:nvPr>
        </p:nvSpPr>
        <p:spPr>
          <a:xfrm>
            <a:off x="0" y="0"/>
            <a:ext cx="9144000" cy="304500"/>
          </a:xfrm>
          <a:prstGeom prst="rect">
            <a:avLst/>
          </a:prstGeom>
          <a:solidFill>
            <a:srgbClr val="823350"/>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2500">
                <a:solidFill>
                  <a:srgbClr val="FFF5E9"/>
                </a:solidFill>
                <a:latin typeface="Didact Gothic"/>
                <a:ea typeface="Didact Gothic"/>
                <a:cs typeface="Didact Gothic"/>
                <a:sym typeface="Didact Gothic"/>
              </a:rPr>
              <a:t> </a:t>
            </a:r>
            <a:endParaRPr b="1" sz="2500">
              <a:solidFill>
                <a:srgbClr val="FFF5E9"/>
              </a:solidFill>
              <a:latin typeface="Didact Gothic"/>
              <a:ea typeface="Didact Gothic"/>
              <a:cs typeface="Didact Gothic"/>
              <a:sym typeface="Didact Gothic"/>
            </a:endParaRPr>
          </a:p>
        </p:txBody>
      </p:sp>
      <p:sp>
        <p:nvSpPr>
          <p:cNvPr id="206" name="Google Shape;206;p24"/>
          <p:cNvSpPr txBox="1"/>
          <p:nvPr/>
        </p:nvSpPr>
        <p:spPr>
          <a:xfrm>
            <a:off x="-84550" y="4908050"/>
            <a:ext cx="43092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800">
                <a:latin typeface="Didact Gothic"/>
                <a:ea typeface="Didact Gothic"/>
                <a:cs typeface="Didact Gothic"/>
                <a:sym typeface="Didact Gothic"/>
              </a:rPr>
              <a:t>Confidential Document. Copyright: COME TOGETHER—A Community for Wine LLC</a:t>
            </a:r>
            <a:endParaRPr sz="800">
              <a:latin typeface="Didact Gothic"/>
              <a:ea typeface="Didact Gothic"/>
              <a:cs typeface="Didact Gothic"/>
              <a:sym typeface="Didact Gothic"/>
            </a:endParaRPr>
          </a:p>
        </p:txBody>
      </p:sp>
      <p:pic>
        <p:nvPicPr>
          <p:cNvPr id="207" name="Google Shape;207;p24"/>
          <p:cNvPicPr preferRelativeResize="0"/>
          <p:nvPr/>
        </p:nvPicPr>
        <p:blipFill>
          <a:blip r:embed="rId3">
            <a:alphaModFix/>
          </a:blip>
          <a:stretch>
            <a:fillRect/>
          </a:stretch>
        </p:blipFill>
        <p:spPr>
          <a:xfrm>
            <a:off x="3392525" y="-288300"/>
            <a:ext cx="2215500" cy="3938673"/>
          </a:xfrm>
          <a:prstGeom prst="rect">
            <a:avLst/>
          </a:prstGeom>
          <a:noFill/>
          <a:ln>
            <a:noFill/>
          </a:ln>
        </p:spPr>
      </p:pic>
      <p:sp>
        <p:nvSpPr>
          <p:cNvPr id="208" name="Google Shape;208;p24"/>
          <p:cNvSpPr txBox="1"/>
          <p:nvPr/>
        </p:nvSpPr>
        <p:spPr>
          <a:xfrm>
            <a:off x="0" y="4402325"/>
            <a:ext cx="6992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rgbClr val="823350"/>
                </a:solidFill>
                <a:hlinkClick r:id="rId4">
                  <a:extLst>
                    <a:ext uri="{A12FA001-AC4F-418D-AE19-62706E023703}">
                      <ahyp:hlinkClr val="tx"/>
                    </a:ext>
                  </a:extLst>
                </a:hlinkClick>
              </a:rPr>
              <a:t>@shareandpairsundays</a:t>
            </a:r>
            <a:endParaRPr>
              <a:solidFill>
                <a:srgbClr val="823350"/>
              </a:solidFill>
            </a:endParaRPr>
          </a:p>
          <a:p>
            <a:pPr indent="0" lvl="0" marL="0" rtl="0" algn="l">
              <a:spcBef>
                <a:spcPts val="0"/>
              </a:spcBef>
              <a:spcAft>
                <a:spcPts val="0"/>
              </a:spcAft>
              <a:buNone/>
            </a:pPr>
            <a:r>
              <a:rPr lang="en" u="sng">
                <a:solidFill>
                  <a:srgbClr val="823350"/>
                </a:solidFill>
                <a:latin typeface="Work Sans"/>
                <a:ea typeface="Work Sans"/>
                <a:cs typeface="Work Sans"/>
                <a:sym typeface="Work Sans"/>
                <a:hlinkClick r:id="rId5">
                  <a:extLst>
                    <a:ext uri="{A12FA001-AC4F-418D-AE19-62706E023703}">
                      <ahyp:hlinkClr val="tx"/>
                    </a:ext>
                  </a:extLst>
                </a:hlinkClick>
              </a:rPr>
              <a:t>www.shareandpairsundays.com</a:t>
            </a:r>
            <a:endParaRPr sz="1200">
              <a:solidFill>
                <a:srgbClr val="823350"/>
              </a:solidFill>
              <a:latin typeface="Work Sans"/>
              <a:ea typeface="Work Sans"/>
              <a:cs typeface="Work Sans"/>
              <a:sym typeface="Work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12" name="Shape 212"/>
        <p:cNvGrpSpPr/>
        <p:nvPr/>
      </p:nvGrpSpPr>
      <p:grpSpPr>
        <a:xfrm>
          <a:off x="0" y="0"/>
          <a:ext cx="0" cy="0"/>
          <a:chOff x="0" y="0"/>
          <a:chExt cx="0" cy="0"/>
        </a:xfrm>
      </p:grpSpPr>
      <p:sp>
        <p:nvSpPr>
          <p:cNvPr id="213" name="Google Shape;213;p25"/>
          <p:cNvSpPr txBox="1"/>
          <p:nvPr>
            <p:ph type="title"/>
          </p:nvPr>
        </p:nvSpPr>
        <p:spPr>
          <a:xfrm>
            <a:off x="62600" y="892950"/>
            <a:ext cx="5809500" cy="3819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90"/>
              <a:buNone/>
            </a:pPr>
            <a:r>
              <a:t/>
            </a:r>
            <a:endParaRPr sz="1270">
              <a:solidFill>
                <a:srgbClr val="000000"/>
              </a:solidFill>
              <a:latin typeface="Work Sans"/>
              <a:ea typeface="Work Sans"/>
              <a:cs typeface="Work Sans"/>
              <a:sym typeface="Work Sans"/>
            </a:endParaRPr>
          </a:p>
          <a:p>
            <a:pPr indent="0" lvl="0" marL="0" rtl="0" algn="l">
              <a:lnSpc>
                <a:spcPct val="107916"/>
              </a:lnSpc>
              <a:spcBef>
                <a:spcPts val="800"/>
              </a:spcBef>
              <a:spcAft>
                <a:spcPts val="0"/>
              </a:spcAft>
              <a:buSzPts val="990"/>
              <a:buNone/>
            </a:pPr>
            <a:r>
              <a:rPr b="1" i="1" lang="en" sz="1270">
                <a:solidFill>
                  <a:srgbClr val="222222"/>
                </a:solidFill>
                <a:latin typeface="Work Sans"/>
                <a:ea typeface="Work Sans"/>
                <a:cs typeface="Work Sans"/>
                <a:sym typeface="Work Sans"/>
              </a:rPr>
              <a:t>Share &amp; Pair Sundays</a:t>
            </a:r>
            <a:r>
              <a:rPr lang="en" sz="1270">
                <a:solidFill>
                  <a:srgbClr val="222222"/>
                </a:solidFill>
                <a:latin typeface="Work Sans"/>
                <a:ea typeface="Work Sans"/>
                <a:cs typeface="Work Sans"/>
                <a:sym typeface="Work Sans"/>
              </a:rPr>
              <a:t> is a 2025 Spring-to-Summer campaign that celebrates the delicious marriage of wine and food. </a:t>
            </a:r>
            <a:r>
              <a:rPr lang="en" sz="1270">
                <a:solidFill>
                  <a:srgbClr val="000000"/>
                </a:solidFill>
                <a:latin typeface="Work Sans"/>
                <a:ea typeface="Work Sans"/>
                <a:cs typeface="Work Sans"/>
                <a:sym typeface="Work Sans"/>
              </a:rPr>
              <a:t>The campaign encourages consumers to get together on Sundays to enjoy wine, food and friends. Share &amp; Pair Sundays begins </a:t>
            </a:r>
            <a:r>
              <a:rPr b="1" lang="en" sz="1270">
                <a:solidFill>
                  <a:srgbClr val="000000"/>
                </a:solidFill>
                <a:latin typeface="Work Sans"/>
                <a:ea typeface="Work Sans"/>
                <a:cs typeface="Work Sans"/>
                <a:sym typeface="Work Sans"/>
              </a:rPr>
              <a:t>March 23rd </a:t>
            </a:r>
            <a:r>
              <a:rPr lang="en" sz="1270">
                <a:solidFill>
                  <a:srgbClr val="000000"/>
                </a:solidFill>
                <a:latin typeface="Work Sans"/>
                <a:ea typeface="Work Sans"/>
                <a:cs typeface="Work Sans"/>
                <a:sym typeface="Work Sans"/>
              </a:rPr>
              <a:t>through </a:t>
            </a:r>
            <a:r>
              <a:rPr b="1" lang="en" sz="1270">
                <a:solidFill>
                  <a:srgbClr val="000000"/>
                </a:solidFill>
                <a:latin typeface="Work Sans"/>
                <a:ea typeface="Work Sans"/>
                <a:cs typeface="Work Sans"/>
                <a:sym typeface="Work Sans"/>
              </a:rPr>
              <a:t>June 1st</a:t>
            </a:r>
            <a:r>
              <a:rPr lang="en" sz="1270">
                <a:solidFill>
                  <a:srgbClr val="000000"/>
                </a:solidFill>
                <a:latin typeface="Work Sans"/>
                <a:ea typeface="Work Sans"/>
                <a:cs typeface="Work Sans"/>
                <a:sym typeface="Work Sans"/>
              </a:rPr>
              <a:t>. </a:t>
            </a:r>
            <a:endParaRPr sz="1270">
              <a:solidFill>
                <a:srgbClr val="222222"/>
              </a:solidFill>
              <a:latin typeface="Work Sans"/>
              <a:ea typeface="Work Sans"/>
              <a:cs typeface="Work Sans"/>
              <a:sym typeface="Work Sans"/>
            </a:endParaRPr>
          </a:p>
          <a:p>
            <a:pPr indent="0" lvl="0" marL="0" rtl="0" algn="l">
              <a:lnSpc>
                <a:spcPct val="107916"/>
              </a:lnSpc>
              <a:spcBef>
                <a:spcPts val="800"/>
              </a:spcBef>
              <a:spcAft>
                <a:spcPts val="0"/>
              </a:spcAft>
              <a:buSzPts val="990"/>
              <a:buNone/>
            </a:pPr>
            <a:r>
              <a:t/>
            </a:r>
            <a:endParaRPr sz="1270">
              <a:solidFill>
                <a:srgbClr val="222222"/>
              </a:solidFill>
              <a:latin typeface="Work Sans"/>
              <a:ea typeface="Work Sans"/>
              <a:cs typeface="Work Sans"/>
              <a:sym typeface="Work Sans"/>
            </a:endParaRPr>
          </a:p>
          <a:p>
            <a:pPr indent="0" lvl="0" marL="0" rtl="0" algn="l">
              <a:lnSpc>
                <a:spcPct val="107916"/>
              </a:lnSpc>
              <a:spcBef>
                <a:spcPts val="800"/>
              </a:spcBef>
              <a:spcAft>
                <a:spcPts val="0"/>
              </a:spcAft>
              <a:buSzPts val="990"/>
              <a:buNone/>
            </a:pPr>
            <a:r>
              <a:rPr lang="en" sz="1270">
                <a:solidFill>
                  <a:srgbClr val="000000"/>
                </a:solidFill>
                <a:latin typeface="Work Sans"/>
                <a:ea typeface="Work Sans"/>
                <a:cs typeface="Work Sans"/>
                <a:sym typeface="Work Sans"/>
              </a:rPr>
              <a:t>Share &amp; Pair Sundays was created by the team behind the successful </a:t>
            </a:r>
            <a:r>
              <a:rPr i="1" lang="en" sz="1270">
                <a:solidFill>
                  <a:srgbClr val="000000"/>
                </a:solidFill>
                <a:latin typeface="Work Sans"/>
                <a:ea typeface="Work Sans"/>
                <a:cs typeface="Work Sans"/>
                <a:sym typeface="Work Sans"/>
              </a:rPr>
              <a:t>Come Over October </a:t>
            </a:r>
            <a:r>
              <a:rPr lang="en" sz="1270">
                <a:solidFill>
                  <a:srgbClr val="000000"/>
                </a:solidFill>
                <a:latin typeface="Work Sans"/>
                <a:ea typeface="Work Sans"/>
                <a:cs typeface="Work Sans"/>
                <a:sym typeface="Work Sans"/>
              </a:rPr>
              <a:t>2024 campaign—journalist and content creator Karen MacNeil, and communications and marketing specialists Kimberly Noelle Charles and Gino Colangelo. </a:t>
            </a:r>
            <a:endParaRPr sz="1270">
              <a:solidFill>
                <a:srgbClr val="000000"/>
              </a:solidFill>
              <a:latin typeface="Work Sans"/>
              <a:ea typeface="Work Sans"/>
              <a:cs typeface="Work Sans"/>
              <a:sym typeface="Work Sans"/>
            </a:endParaRPr>
          </a:p>
          <a:p>
            <a:pPr indent="0" lvl="0" marL="0" rtl="0" algn="l">
              <a:lnSpc>
                <a:spcPct val="107916"/>
              </a:lnSpc>
              <a:spcBef>
                <a:spcPts val="800"/>
              </a:spcBef>
              <a:spcAft>
                <a:spcPts val="0"/>
              </a:spcAft>
              <a:buSzPts val="990"/>
              <a:buNone/>
            </a:pPr>
            <a:r>
              <a:t/>
            </a:r>
            <a:endParaRPr sz="1270">
              <a:solidFill>
                <a:srgbClr val="000000"/>
              </a:solidFill>
              <a:latin typeface="Work Sans"/>
              <a:ea typeface="Work Sans"/>
              <a:cs typeface="Work Sans"/>
              <a:sym typeface="Work Sans"/>
            </a:endParaRPr>
          </a:p>
          <a:p>
            <a:pPr indent="0" lvl="0" marL="0" rtl="0" algn="l">
              <a:lnSpc>
                <a:spcPct val="107916"/>
              </a:lnSpc>
              <a:spcBef>
                <a:spcPts val="800"/>
              </a:spcBef>
              <a:spcAft>
                <a:spcPts val="0"/>
              </a:spcAft>
              <a:buSzPts val="990"/>
              <a:buNone/>
            </a:pPr>
            <a:r>
              <a:rPr lang="en" sz="1270">
                <a:solidFill>
                  <a:srgbClr val="000000"/>
                </a:solidFill>
                <a:latin typeface="Work Sans"/>
                <a:ea typeface="Work Sans"/>
                <a:cs typeface="Work Sans"/>
                <a:sym typeface="Work Sans"/>
              </a:rPr>
              <a:t>This campaign targets people who love wine and people who love food– of all ages, races, and cultures. </a:t>
            </a:r>
            <a:endParaRPr sz="1270">
              <a:solidFill>
                <a:srgbClr val="000000"/>
              </a:solidFill>
              <a:latin typeface="Work Sans"/>
              <a:ea typeface="Work Sans"/>
              <a:cs typeface="Work Sans"/>
              <a:sym typeface="Work Sans"/>
            </a:endParaRPr>
          </a:p>
          <a:p>
            <a:pPr indent="0" lvl="0" marL="0" rtl="0" algn="l">
              <a:lnSpc>
                <a:spcPct val="107916"/>
              </a:lnSpc>
              <a:spcBef>
                <a:spcPts val="800"/>
              </a:spcBef>
              <a:spcAft>
                <a:spcPts val="0"/>
              </a:spcAft>
              <a:buSzPts val="990"/>
              <a:buNone/>
            </a:pPr>
            <a:r>
              <a:t/>
            </a:r>
            <a:endParaRPr sz="1360">
              <a:solidFill>
                <a:srgbClr val="222222"/>
              </a:solidFill>
              <a:latin typeface="Work Sans"/>
              <a:ea typeface="Work Sans"/>
              <a:cs typeface="Work Sans"/>
              <a:sym typeface="Work Sans"/>
            </a:endParaRPr>
          </a:p>
          <a:p>
            <a:pPr indent="0" lvl="0" marL="0" rtl="0" algn="l">
              <a:spcBef>
                <a:spcPts val="800"/>
              </a:spcBef>
              <a:spcAft>
                <a:spcPts val="0"/>
              </a:spcAft>
              <a:buSzPts val="990"/>
              <a:buNone/>
            </a:pPr>
            <a:r>
              <a:t/>
            </a:r>
            <a:endParaRPr sz="1360">
              <a:solidFill>
                <a:srgbClr val="ED1E79"/>
              </a:solidFill>
              <a:latin typeface="Work Sans"/>
              <a:ea typeface="Work Sans"/>
              <a:cs typeface="Work Sans"/>
              <a:sym typeface="Work Sans"/>
            </a:endParaRPr>
          </a:p>
        </p:txBody>
      </p:sp>
      <p:sp>
        <p:nvSpPr>
          <p:cNvPr id="214" name="Google Shape;214;p25"/>
          <p:cNvSpPr txBox="1"/>
          <p:nvPr>
            <p:ph type="title"/>
          </p:nvPr>
        </p:nvSpPr>
        <p:spPr>
          <a:xfrm>
            <a:off x="0" y="0"/>
            <a:ext cx="9144000" cy="849300"/>
          </a:xfrm>
          <a:prstGeom prst="rect">
            <a:avLst/>
          </a:prstGeom>
          <a:solidFill>
            <a:srgbClr val="FFD2D2"/>
          </a:solidFill>
        </p:spPr>
        <p:txBody>
          <a:bodyPr anchorCtr="0" anchor="ctr" bIns="91425" lIns="91425" spcFirstLastPara="1" rIns="91425" wrap="square" tIns="91425">
            <a:normAutofit/>
          </a:bodyPr>
          <a:lstStyle/>
          <a:p>
            <a:pPr indent="0" lvl="0" marL="0" rtl="0" algn="ctr">
              <a:spcBef>
                <a:spcPts val="0"/>
              </a:spcBef>
              <a:spcAft>
                <a:spcPts val="0"/>
              </a:spcAft>
              <a:buNone/>
            </a:pPr>
            <a:r>
              <a:rPr lang="en" sz="2400">
                <a:solidFill>
                  <a:srgbClr val="823350"/>
                </a:solidFill>
                <a:latin typeface="Work Sans"/>
                <a:ea typeface="Work Sans"/>
                <a:cs typeface="Work Sans"/>
                <a:sym typeface="Work Sans"/>
              </a:rPr>
              <a:t>SHARE &amp; PAIR SUNDAYS: WHAT IS IT?</a:t>
            </a:r>
            <a:endParaRPr sz="2400">
              <a:solidFill>
                <a:srgbClr val="823350"/>
              </a:solidFill>
              <a:latin typeface="Work Sans"/>
              <a:ea typeface="Work Sans"/>
              <a:cs typeface="Work Sans"/>
              <a:sym typeface="Work Sans"/>
            </a:endParaRPr>
          </a:p>
        </p:txBody>
      </p:sp>
      <p:pic>
        <p:nvPicPr>
          <p:cNvPr id="215" name="Google Shape;215;p25"/>
          <p:cNvPicPr preferRelativeResize="0"/>
          <p:nvPr/>
        </p:nvPicPr>
        <p:blipFill>
          <a:blip r:embed="rId3">
            <a:alphaModFix/>
          </a:blip>
          <a:stretch>
            <a:fillRect/>
          </a:stretch>
        </p:blipFill>
        <p:spPr>
          <a:xfrm>
            <a:off x="6036250" y="1157381"/>
            <a:ext cx="3001574" cy="1777094"/>
          </a:xfrm>
          <a:prstGeom prst="rect">
            <a:avLst/>
          </a:prstGeom>
          <a:noFill/>
          <a:ln>
            <a:noFill/>
          </a:ln>
        </p:spPr>
      </p:pic>
      <p:pic>
        <p:nvPicPr>
          <p:cNvPr id="216" name="Google Shape;216;p25"/>
          <p:cNvPicPr preferRelativeResize="0"/>
          <p:nvPr/>
        </p:nvPicPr>
        <p:blipFill>
          <a:blip r:embed="rId4">
            <a:alphaModFix/>
          </a:blip>
          <a:stretch>
            <a:fillRect/>
          </a:stretch>
        </p:blipFill>
        <p:spPr>
          <a:xfrm>
            <a:off x="6036250" y="3128325"/>
            <a:ext cx="3001564" cy="1779725"/>
          </a:xfrm>
          <a:prstGeom prst="rect">
            <a:avLst/>
          </a:prstGeom>
          <a:noFill/>
          <a:ln>
            <a:noFill/>
          </a:ln>
        </p:spPr>
      </p:pic>
      <p:sp>
        <p:nvSpPr>
          <p:cNvPr id="217" name="Google Shape;217;p25"/>
          <p:cNvSpPr txBox="1"/>
          <p:nvPr/>
        </p:nvSpPr>
        <p:spPr>
          <a:xfrm>
            <a:off x="-84550" y="4908050"/>
            <a:ext cx="43092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800">
                <a:latin typeface="Didact Gothic"/>
                <a:ea typeface="Didact Gothic"/>
                <a:cs typeface="Didact Gothic"/>
                <a:sym typeface="Didact Gothic"/>
              </a:rPr>
              <a:t>Confidential Document. Copyright: COME TOGETHER—A Community for Wine LLC</a:t>
            </a:r>
            <a:endParaRPr sz="800">
              <a:latin typeface="Didact Gothic"/>
              <a:ea typeface="Didact Gothic"/>
              <a:cs typeface="Didact Gothic"/>
              <a:sym typeface="Didact Gothic"/>
            </a:endParaRPr>
          </a:p>
        </p:txBody>
      </p:sp>
      <p:pic>
        <p:nvPicPr>
          <p:cNvPr id="218" name="Google Shape;218;p25"/>
          <p:cNvPicPr preferRelativeResize="0"/>
          <p:nvPr/>
        </p:nvPicPr>
        <p:blipFill>
          <a:blip r:embed="rId5">
            <a:alphaModFix/>
          </a:blip>
          <a:stretch>
            <a:fillRect/>
          </a:stretch>
        </p:blipFill>
        <p:spPr>
          <a:xfrm>
            <a:off x="8469650" y="-174787"/>
            <a:ext cx="674349" cy="11988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9"/>
        </a:solidFill>
      </p:bgPr>
    </p:bg>
    <p:spTree>
      <p:nvGrpSpPr>
        <p:cNvPr id="222" name="Shape 222"/>
        <p:cNvGrpSpPr/>
        <p:nvPr/>
      </p:nvGrpSpPr>
      <p:grpSpPr>
        <a:xfrm>
          <a:off x="0" y="0"/>
          <a:ext cx="0" cy="0"/>
          <a:chOff x="0" y="0"/>
          <a:chExt cx="0" cy="0"/>
        </a:xfrm>
      </p:grpSpPr>
      <p:sp>
        <p:nvSpPr>
          <p:cNvPr id="223" name="Google Shape;223;p26"/>
          <p:cNvSpPr txBox="1"/>
          <p:nvPr>
            <p:ph type="title"/>
          </p:nvPr>
        </p:nvSpPr>
        <p:spPr>
          <a:xfrm>
            <a:off x="51175" y="807275"/>
            <a:ext cx="6531900" cy="3819600"/>
          </a:xfrm>
          <a:prstGeom prst="rect">
            <a:avLst/>
          </a:prstGeom>
        </p:spPr>
        <p:txBody>
          <a:bodyPr anchorCtr="0" anchor="t" bIns="91425" lIns="91425" spcFirstLastPara="1" rIns="91425" wrap="square" tIns="91425">
            <a:normAutofit fontScale="90000"/>
          </a:bodyPr>
          <a:lstStyle/>
          <a:p>
            <a:pPr indent="0" lvl="0" marL="0" rtl="0" algn="l">
              <a:lnSpc>
                <a:spcPct val="107916"/>
              </a:lnSpc>
              <a:spcBef>
                <a:spcPts val="0"/>
              </a:spcBef>
              <a:spcAft>
                <a:spcPts val="0"/>
              </a:spcAft>
              <a:buNone/>
            </a:pPr>
            <a:r>
              <a:rPr b="1" lang="en" sz="1550">
                <a:solidFill>
                  <a:srgbClr val="000000"/>
                </a:solidFill>
                <a:latin typeface="Work Sans"/>
                <a:ea typeface="Work Sans"/>
                <a:cs typeface="Work Sans"/>
                <a:sym typeface="Work Sans"/>
              </a:rPr>
              <a:t>Activations: </a:t>
            </a:r>
            <a:endParaRPr b="1" sz="1550">
              <a:solidFill>
                <a:srgbClr val="000000"/>
              </a:solidFill>
              <a:latin typeface="Work Sans"/>
              <a:ea typeface="Work Sans"/>
              <a:cs typeface="Work Sans"/>
              <a:sym typeface="Work Sans"/>
            </a:endParaRPr>
          </a:p>
          <a:p>
            <a:pPr indent="0" lvl="0" marL="0" rtl="0" algn="l">
              <a:lnSpc>
                <a:spcPct val="107916"/>
              </a:lnSpc>
              <a:spcBef>
                <a:spcPts val="800"/>
              </a:spcBef>
              <a:spcAft>
                <a:spcPts val="0"/>
              </a:spcAft>
              <a:buNone/>
            </a:pPr>
            <a:r>
              <a:rPr lang="en" sz="1200">
                <a:solidFill>
                  <a:srgbClr val="000000"/>
                </a:solidFill>
                <a:latin typeface="Work Sans"/>
                <a:ea typeface="Work Sans"/>
                <a:cs typeface="Work Sans"/>
                <a:sym typeface="Work Sans"/>
              </a:rPr>
              <a:t>Much like Come Over October, different segments of the wine and food industries will execute different creative promotions. These may include in-store promotions of wine and food pairings, special wine dinner promotions in restaurants and hotels, food-and-wine tastings by wineries, food pairing ideas in DTC wine shipments and so on.</a:t>
            </a:r>
            <a:endParaRPr sz="1200">
              <a:solidFill>
                <a:srgbClr val="000000"/>
              </a:solidFill>
              <a:latin typeface="Work Sans"/>
              <a:ea typeface="Work Sans"/>
              <a:cs typeface="Work Sans"/>
              <a:sym typeface="Work Sans"/>
            </a:endParaRPr>
          </a:p>
          <a:p>
            <a:pPr indent="0" lvl="0" marL="0" rtl="0" algn="l">
              <a:lnSpc>
                <a:spcPct val="107916"/>
              </a:lnSpc>
              <a:spcBef>
                <a:spcPts val="800"/>
              </a:spcBef>
              <a:spcAft>
                <a:spcPts val="0"/>
              </a:spcAft>
              <a:buNone/>
            </a:pPr>
            <a:r>
              <a:rPr lang="en" sz="1200">
                <a:solidFill>
                  <a:srgbClr val="000000"/>
                </a:solidFill>
                <a:latin typeface="Work Sans"/>
                <a:ea typeface="Work Sans"/>
                <a:cs typeface="Work Sans"/>
                <a:sym typeface="Work Sans"/>
              </a:rPr>
              <a:t>The Share &amp; Pair Sundays team is especially keen to broaden wine’s appeal by its association with different cultural foodways. We envision creative activations with the Hispanic, Asian, and Black communities by encouraging members of those communities to  share traditional dishes and foods with various wines.  </a:t>
            </a:r>
            <a:endParaRPr sz="1200">
              <a:solidFill>
                <a:srgbClr val="000000"/>
              </a:solidFill>
              <a:latin typeface="Work Sans"/>
              <a:ea typeface="Work Sans"/>
              <a:cs typeface="Work Sans"/>
              <a:sym typeface="Work Sans"/>
            </a:endParaRPr>
          </a:p>
          <a:p>
            <a:pPr indent="0" lvl="0" marL="0" rtl="0" algn="l">
              <a:lnSpc>
                <a:spcPct val="107916"/>
              </a:lnSpc>
              <a:spcBef>
                <a:spcPts val="800"/>
              </a:spcBef>
              <a:spcAft>
                <a:spcPts val="0"/>
              </a:spcAft>
              <a:buNone/>
            </a:pPr>
            <a:r>
              <a:rPr b="1" lang="en" sz="1550">
                <a:solidFill>
                  <a:srgbClr val="000000"/>
                </a:solidFill>
                <a:latin typeface="Work Sans"/>
                <a:ea typeface="Work Sans"/>
                <a:cs typeface="Work Sans"/>
                <a:sym typeface="Work Sans"/>
              </a:rPr>
              <a:t>Media and Social Media Campaigns:</a:t>
            </a:r>
            <a:endParaRPr b="1" sz="1550">
              <a:solidFill>
                <a:srgbClr val="000000"/>
              </a:solidFill>
              <a:latin typeface="Work Sans"/>
              <a:ea typeface="Work Sans"/>
              <a:cs typeface="Work Sans"/>
              <a:sym typeface="Work Sans"/>
            </a:endParaRPr>
          </a:p>
          <a:p>
            <a:pPr indent="0" lvl="0" marL="0" rtl="0" algn="l">
              <a:lnSpc>
                <a:spcPct val="107916"/>
              </a:lnSpc>
              <a:spcBef>
                <a:spcPts val="800"/>
              </a:spcBef>
              <a:spcAft>
                <a:spcPts val="0"/>
              </a:spcAft>
              <a:buNone/>
            </a:pPr>
            <a:r>
              <a:rPr lang="en" sz="1200">
                <a:solidFill>
                  <a:srgbClr val="000000"/>
                </a:solidFill>
                <a:latin typeface="Work Sans"/>
                <a:ea typeface="Work Sans"/>
                <a:cs typeface="Work Sans"/>
                <a:sym typeface="Work Sans"/>
              </a:rPr>
              <a:t>The Share &amp; Pair Sundays team has strong connections with wine, food, and lifestyle media in print, digital, radio, and television. </a:t>
            </a:r>
            <a:endParaRPr sz="1200">
              <a:solidFill>
                <a:srgbClr val="000000"/>
              </a:solidFill>
              <a:latin typeface="Work Sans"/>
              <a:ea typeface="Work Sans"/>
              <a:cs typeface="Work Sans"/>
              <a:sym typeface="Work Sans"/>
            </a:endParaRPr>
          </a:p>
          <a:p>
            <a:pPr indent="0" lvl="0" marL="0" rtl="0" algn="l">
              <a:lnSpc>
                <a:spcPct val="107916"/>
              </a:lnSpc>
              <a:spcBef>
                <a:spcPts val="800"/>
              </a:spcBef>
              <a:spcAft>
                <a:spcPts val="0"/>
              </a:spcAft>
              <a:buNone/>
            </a:pPr>
            <a:r>
              <a:rPr lang="en" sz="1200">
                <a:solidFill>
                  <a:srgbClr val="000000"/>
                </a:solidFill>
                <a:latin typeface="Work Sans"/>
                <a:ea typeface="Work Sans"/>
                <a:cs typeface="Work Sans"/>
                <a:sym typeface="Work Sans"/>
              </a:rPr>
              <a:t>The Share &amp; Pair team also plans to execute a strong Social campaign aimed not only at wine personalities but also celebrities, sports figures, celebrity chefs, and food professionals and food influencers. Karen MacNeil will once again host a vigorous Instagram Live campaign. </a:t>
            </a:r>
            <a:endParaRPr sz="1200">
              <a:solidFill>
                <a:srgbClr val="000000"/>
              </a:solidFill>
              <a:latin typeface="Work Sans"/>
              <a:ea typeface="Work Sans"/>
              <a:cs typeface="Work Sans"/>
              <a:sym typeface="Work Sans"/>
            </a:endParaRPr>
          </a:p>
          <a:p>
            <a:pPr indent="0" lvl="0" marL="0" rtl="0" algn="l">
              <a:lnSpc>
                <a:spcPct val="115000"/>
              </a:lnSpc>
              <a:spcBef>
                <a:spcPts val="800"/>
              </a:spcBef>
              <a:spcAft>
                <a:spcPts val="0"/>
              </a:spcAft>
              <a:buNone/>
            </a:pPr>
            <a:r>
              <a:rPr lang="en" sz="1200">
                <a:solidFill>
                  <a:srgbClr val="000000"/>
                </a:solidFill>
                <a:latin typeface="Work Sans"/>
                <a:ea typeface="Work Sans"/>
                <a:cs typeface="Work Sans"/>
                <a:sym typeface="Work Sans"/>
              </a:rPr>
              <a:t>Additionally, the Share &amp; Pair Sundays team will provide a new easy pairing each week (from a renowned chef and a wine professional) for consumers to enjoy, encouraging consumers to make </a:t>
            </a:r>
            <a:r>
              <a:rPr b="1" lang="en" sz="1200">
                <a:solidFill>
                  <a:srgbClr val="000000"/>
                </a:solidFill>
                <a:latin typeface="Work Sans"/>
                <a:ea typeface="Work Sans"/>
                <a:cs typeface="Work Sans"/>
                <a:sym typeface="Work Sans"/>
              </a:rPr>
              <a:t>every</a:t>
            </a:r>
            <a:r>
              <a:rPr lang="en" sz="1200">
                <a:solidFill>
                  <a:srgbClr val="000000"/>
                </a:solidFill>
                <a:latin typeface="Work Sans"/>
                <a:ea typeface="Work Sans"/>
                <a:cs typeface="Work Sans"/>
                <a:sym typeface="Work Sans"/>
              </a:rPr>
              <a:t> Sunday a Share &amp; Pair Sunday. </a:t>
            </a:r>
            <a:endParaRPr sz="1200">
              <a:solidFill>
                <a:srgbClr val="000000"/>
              </a:solidFill>
              <a:latin typeface="Work Sans"/>
              <a:ea typeface="Work Sans"/>
              <a:cs typeface="Work Sans"/>
              <a:sym typeface="Work Sans"/>
            </a:endParaRPr>
          </a:p>
          <a:p>
            <a:pPr indent="0" lvl="0" marL="0" rtl="0" algn="l">
              <a:lnSpc>
                <a:spcPct val="107916"/>
              </a:lnSpc>
              <a:spcBef>
                <a:spcPts val="800"/>
              </a:spcBef>
              <a:spcAft>
                <a:spcPts val="0"/>
              </a:spcAft>
              <a:buNone/>
            </a:pPr>
            <a:r>
              <a:t/>
            </a:r>
            <a:endParaRPr sz="1400">
              <a:solidFill>
                <a:srgbClr val="000000"/>
              </a:solidFill>
              <a:latin typeface="Work Sans"/>
              <a:ea typeface="Work Sans"/>
              <a:cs typeface="Work Sans"/>
              <a:sym typeface="Work Sans"/>
            </a:endParaRPr>
          </a:p>
          <a:p>
            <a:pPr indent="0" lvl="0" marL="0" rtl="0" algn="l">
              <a:lnSpc>
                <a:spcPct val="107916"/>
              </a:lnSpc>
              <a:spcBef>
                <a:spcPts val="800"/>
              </a:spcBef>
              <a:spcAft>
                <a:spcPts val="0"/>
              </a:spcAft>
              <a:buNone/>
            </a:pPr>
            <a:r>
              <a:t/>
            </a:r>
            <a:endParaRPr sz="1400">
              <a:solidFill>
                <a:srgbClr val="222222"/>
              </a:solidFill>
              <a:latin typeface="Work Sans"/>
              <a:ea typeface="Work Sans"/>
              <a:cs typeface="Work Sans"/>
              <a:sym typeface="Work Sans"/>
            </a:endParaRPr>
          </a:p>
          <a:p>
            <a:pPr indent="0" lvl="0" marL="0" rtl="0" algn="l">
              <a:lnSpc>
                <a:spcPct val="107916"/>
              </a:lnSpc>
              <a:spcBef>
                <a:spcPts val="800"/>
              </a:spcBef>
              <a:spcAft>
                <a:spcPts val="0"/>
              </a:spcAft>
              <a:buNone/>
            </a:pPr>
            <a:r>
              <a:t/>
            </a:r>
            <a:endParaRPr sz="1400">
              <a:solidFill>
                <a:srgbClr val="222222"/>
              </a:solidFill>
              <a:latin typeface="Work Sans"/>
              <a:ea typeface="Work Sans"/>
              <a:cs typeface="Work Sans"/>
              <a:sym typeface="Work Sans"/>
            </a:endParaRPr>
          </a:p>
          <a:p>
            <a:pPr indent="0" lvl="0" marL="0" rtl="0" algn="l">
              <a:lnSpc>
                <a:spcPct val="107916"/>
              </a:lnSpc>
              <a:spcBef>
                <a:spcPts val="800"/>
              </a:spcBef>
              <a:spcAft>
                <a:spcPts val="0"/>
              </a:spcAft>
              <a:buNone/>
            </a:pPr>
            <a:r>
              <a:t/>
            </a:r>
            <a:endParaRPr sz="1400">
              <a:solidFill>
                <a:srgbClr val="222222"/>
              </a:solidFill>
              <a:latin typeface="Work Sans"/>
              <a:ea typeface="Work Sans"/>
              <a:cs typeface="Work Sans"/>
              <a:sym typeface="Work Sans"/>
            </a:endParaRPr>
          </a:p>
          <a:p>
            <a:pPr indent="0" lvl="0" marL="0" rtl="0" algn="l">
              <a:lnSpc>
                <a:spcPct val="107916"/>
              </a:lnSpc>
              <a:spcBef>
                <a:spcPts val="800"/>
              </a:spcBef>
              <a:spcAft>
                <a:spcPts val="0"/>
              </a:spcAft>
              <a:buNone/>
            </a:pPr>
            <a:r>
              <a:t/>
            </a:r>
            <a:endParaRPr sz="1400">
              <a:solidFill>
                <a:srgbClr val="222222"/>
              </a:solidFill>
              <a:latin typeface="Work Sans"/>
              <a:ea typeface="Work Sans"/>
              <a:cs typeface="Work Sans"/>
              <a:sym typeface="Work Sans"/>
            </a:endParaRPr>
          </a:p>
          <a:p>
            <a:pPr indent="0" lvl="0" marL="0" rtl="0" algn="l">
              <a:lnSpc>
                <a:spcPct val="107916"/>
              </a:lnSpc>
              <a:spcBef>
                <a:spcPts val="800"/>
              </a:spcBef>
              <a:spcAft>
                <a:spcPts val="0"/>
              </a:spcAft>
              <a:buNone/>
            </a:pPr>
            <a:r>
              <a:t/>
            </a:r>
            <a:endParaRPr sz="1400">
              <a:solidFill>
                <a:srgbClr val="222222"/>
              </a:solidFill>
              <a:latin typeface="Work Sans"/>
              <a:ea typeface="Work Sans"/>
              <a:cs typeface="Work Sans"/>
              <a:sym typeface="Work Sans"/>
            </a:endParaRPr>
          </a:p>
          <a:p>
            <a:pPr indent="0" lvl="0" marL="0" rtl="0" algn="l">
              <a:spcBef>
                <a:spcPts val="800"/>
              </a:spcBef>
              <a:spcAft>
                <a:spcPts val="0"/>
              </a:spcAft>
              <a:buNone/>
            </a:pPr>
            <a:r>
              <a:t/>
            </a:r>
            <a:endParaRPr sz="1400">
              <a:solidFill>
                <a:srgbClr val="ED1E79"/>
              </a:solidFill>
              <a:latin typeface="Work Sans"/>
              <a:ea typeface="Work Sans"/>
              <a:cs typeface="Work Sans"/>
              <a:sym typeface="Work Sans"/>
            </a:endParaRPr>
          </a:p>
        </p:txBody>
      </p:sp>
      <p:sp>
        <p:nvSpPr>
          <p:cNvPr id="224" name="Google Shape;224;p26"/>
          <p:cNvSpPr txBox="1"/>
          <p:nvPr>
            <p:ph type="title"/>
          </p:nvPr>
        </p:nvSpPr>
        <p:spPr>
          <a:xfrm>
            <a:off x="0" y="0"/>
            <a:ext cx="9144000" cy="849300"/>
          </a:xfrm>
          <a:prstGeom prst="rect">
            <a:avLst/>
          </a:prstGeom>
          <a:solidFill>
            <a:srgbClr val="823350"/>
          </a:solidFill>
        </p:spPr>
        <p:txBody>
          <a:bodyPr anchorCtr="0" anchor="ctr" bIns="91425" lIns="91425" spcFirstLastPara="1" rIns="91425" wrap="square" tIns="91425">
            <a:normAutofit/>
          </a:bodyPr>
          <a:lstStyle/>
          <a:p>
            <a:pPr indent="0" lvl="0" marL="0" rtl="0" algn="ctr">
              <a:spcBef>
                <a:spcPts val="0"/>
              </a:spcBef>
              <a:spcAft>
                <a:spcPts val="0"/>
              </a:spcAft>
              <a:buNone/>
            </a:pPr>
            <a:r>
              <a:rPr lang="en" sz="2400">
                <a:solidFill>
                  <a:srgbClr val="F9E27D"/>
                </a:solidFill>
                <a:latin typeface="Work Sans"/>
                <a:ea typeface="Work Sans"/>
                <a:cs typeface="Work Sans"/>
                <a:sym typeface="Work Sans"/>
              </a:rPr>
              <a:t>WHAT TO LOOK FORWARD TO?</a:t>
            </a:r>
            <a:endParaRPr sz="2400">
              <a:solidFill>
                <a:srgbClr val="F9E27D"/>
              </a:solidFill>
              <a:latin typeface="Work Sans"/>
              <a:ea typeface="Work Sans"/>
              <a:cs typeface="Work Sans"/>
              <a:sym typeface="Work Sans"/>
            </a:endParaRPr>
          </a:p>
        </p:txBody>
      </p:sp>
      <p:sp>
        <p:nvSpPr>
          <p:cNvPr id="225" name="Google Shape;225;p26"/>
          <p:cNvSpPr txBox="1"/>
          <p:nvPr/>
        </p:nvSpPr>
        <p:spPr>
          <a:xfrm>
            <a:off x="1710325" y="765300"/>
            <a:ext cx="5841000" cy="8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700">
              <a:latin typeface="Work Sans"/>
              <a:ea typeface="Work Sans"/>
              <a:cs typeface="Work Sans"/>
              <a:sym typeface="Work Sans"/>
            </a:endParaRPr>
          </a:p>
        </p:txBody>
      </p:sp>
      <p:pic>
        <p:nvPicPr>
          <p:cNvPr id="226" name="Google Shape;226;p26"/>
          <p:cNvPicPr preferRelativeResize="0"/>
          <p:nvPr/>
        </p:nvPicPr>
        <p:blipFill>
          <a:blip r:embed="rId3">
            <a:alphaModFix/>
          </a:blip>
          <a:stretch>
            <a:fillRect/>
          </a:stretch>
        </p:blipFill>
        <p:spPr>
          <a:xfrm>
            <a:off x="6583087" y="1020600"/>
            <a:ext cx="2401638" cy="1389626"/>
          </a:xfrm>
          <a:prstGeom prst="rect">
            <a:avLst/>
          </a:prstGeom>
          <a:noFill/>
          <a:ln>
            <a:noFill/>
          </a:ln>
        </p:spPr>
      </p:pic>
      <p:sp>
        <p:nvSpPr>
          <p:cNvPr id="227" name="Google Shape;227;p26"/>
          <p:cNvSpPr txBox="1"/>
          <p:nvPr/>
        </p:nvSpPr>
        <p:spPr>
          <a:xfrm>
            <a:off x="-84550" y="4908050"/>
            <a:ext cx="43092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800">
                <a:latin typeface="Didact Gothic"/>
                <a:ea typeface="Didact Gothic"/>
                <a:cs typeface="Didact Gothic"/>
                <a:sym typeface="Didact Gothic"/>
              </a:rPr>
              <a:t>Confidential Document. Copyright: COME TOGETHER—A Community for Wine LLC</a:t>
            </a:r>
            <a:endParaRPr sz="800">
              <a:latin typeface="Didact Gothic"/>
              <a:ea typeface="Didact Gothic"/>
              <a:cs typeface="Didact Gothic"/>
              <a:sym typeface="Didact Gothic"/>
            </a:endParaRPr>
          </a:p>
        </p:txBody>
      </p:sp>
      <p:pic>
        <p:nvPicPr>
          <p:cNvPr id="228" name="Google Shape;228;p26"/>
          <p:cNvPicPr preferRelativeResize="0"/>
          <p:nvPr/>
        </p:nvPicPr>
        <p:blipFill>
          <a:blip r:embed="rId4">
            <a:alphaModFix/>
          </a:blip>
          <a:stretch>
            <a:fillRect/>
          </a:stretch>
        </p:blipFill>
        <p:spPr>
          <a:xfrm>
            <a:off x="8469650" y="-174787"/>
            <a:ext cx="674349" cy="11988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32" name="Shape 232"/>
        <p:cNvGrpSpPr/>
        <p:nvPr/>
      </p:nvGrpSpPr>
      <p:grpSpPr>
        <a:xfrm>
          <a:off x="0" y="0"/>
          <a:ext cx="0" cy="0"/>
          <a:chOff x="0" y="0"/>
          <a:chExt cx="0" cy="0"/>
        </a:xfrm>
      </p:grpSpPr>
      <p:sp>
        <p:nvSpPr>
          <p:cNvPr id="233" name="Google Shape;233;p27"/>
          <p:cNvSpPr txBox="1"/>
          <p:nvPr/>
        </p:nvSpPr>
        <p:spPr>
          <a:xfrm>
            <a:off x="486600" y="952925"/>
            <a:ext cx="8170800" cy="352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latin typeface="Montagu Slab"/>
                <a:ea typeface="Montagu Slab"/>
                <a:cs typeface="Montagu Slab"/>
                <a:sym typeface="Montagu Slab"/>
              </a:rPr>
              <a:t>Yes!</a:t>
            </a:r>
            <a:endParaRPr>
              <a:latin typeface="Montagu Slab"/>
              <a:ea typeface="Montagu Slab"/>
              <a:cs typeface="Montagu Slab"/>
              <a:sym typeface="Montagu Slab"/>
            </a:endParaRPr>
          </a:p>
          <a:p>
            <a:pPr indent="0" lvl="0" marL="0" rtl="0" algn="l">
              <a:lnSpc>
                <a:spcPct val="115000"/>
              </a:lnSpc>
              <a:spcBef>
                <a:spcPts val="800"/>
              </a:spcBef>
              <a:spcAft>
                <a:spcPts val="0"/>
              </a:spcAft>
              <a:buNone/>
            </a:pPr>
            <a:r>
              <a:rPr lang="en">
                <a:latin typeface="Montagu Slab"/>
                <a:ea typeface="Montagu Slab"/>
                <a:cs typeface="Montagu Slab"/>
                <a:sym typeface="Montagu Slab"/>
              </a:rPr>
              <a:t>Based on the resounding success of Come Over October 2024, we will launch COO 2025 in late summer to make its impact even larger. We believe COO and Share &amp; Pair Sundays complement each other as campaigns and now give us “yearly coverage.”</a:t>
            </a:r>
            <a:endParaRPr>
              <a:latin typeface="Montagu Slab"/>
              <a:ea typeface="Montagu Slab"/>
              <a:cs typeface="Montagu Slab"/>
              <a:sym typeface="Montagu Slab"/>
            </a:endParaRPr>
          </a:p>
          <a:p>
            <a:pPr indent="0" lvl="0" marL="0" rtl="0" algn="l">
              <a:lnSpc>
                <a:spcPct val="115000"/>
              </a:lnSpc>
              <a:spcBef>
                <a:spcPts val="800"/>
              </a:spcBef>
              <a:spcAft>
                <a:spcPts val="0"/>
              </a:spcAft>
              <a:buNone/>
            </a:pPr>
            <a:r>
              <a:t/>
            </a:r>
            <a:endParaRPr sz="1800">
              <a:latin typeface="Didact Gothic"/>
              <a:ea typeface="Didact Gothic"/>
              <a:cs typeface="Didact Gothic"/>
              <a:sym typeface="Didact Gothic"/>
            </a:endParaRPr>
          </a:p>
          <a:p>
            <a:pPr indent="0" lvl="0" marL="0" rtl="0" algn="l">
              <a:lnSpc>
                <a:spcPct val="115000"/>
              </a:lnSpc>
              <a:spcBef>
                <a:spcPts val="0"/>
              </a:spcBef>
              <a:spcAft>
                <a:spcPts val="0"/>
              </a:spcAft>
              <a:buNone/>
            </a:pPr>
            <a:r>
              <a:t/>
            </a:r>
            <a:endParaRPr sz="1800">
              <a:latin typeface="Didact Gothic"/>
              <a:ea typeface="Didact Gothic"/>
              <a:cs typeface="Didact Gothic"/>
              <a:sym typeface="Didact Gothic"/>
            </a:endParaRPr>
          </a:p>
          <a:p>
            <a:pPr indent="0" lvl="0" marL="0" rtl="0" algn="ctr">
              <a:spcBef>
                <a:spcPts val="0"/>
              </a:spcBef>
              <a:spcAft>
                <a:spcPts val="0"/>
              </a:spcAft>
              <a:buNone/>
            </a:pPr>
            <a:r>
              <a:t/>
            </a:r>
            <a:endParaRPr sz="1300" u="sng">
              <a:solidFill>
                <a:schemeClr val="lt1"/>
              </a:solidFill>
              <a:latin typeface="Didact Gothic"/>
              <a:ea typeface="Didact Gothic"/>
              <a:cs typeface="Didact Gothic"/>
              <a:sym typeface="Didact Gothic"/>
            </a:endParaRPr>
          </a:p>
          <a:p>
            <a:pPr indent="0" lvl="0" marL="0" rtl="0" algn="ctr">
              <a:spcBef>
                <a:spcPts val="0"/>
              </a:spcBef>
              <a:spcAft>
                <a:spcPts val="0"/>
              </a:spcAft>
              <a:buNone/>
            </a:pPr>
            <a:r>
              <a:t/>
            </a:r>
            <a:endParaRPr sz="1300" u="sng">
              <a:solidFill>
                <a:schemeClr val="lt1"/>
              </a:solidFill>
              <a:latin typeface="Didact Gothic"/>
              <a:ea typeface="Didact Gothic"/>
              <a:cs typeface="Didact Gothic"/>
              <a:sym typeface="Didact Gothic"/>
            </a:endParaRPr>
          </a:p>
          <a:p>
            <a:pPr indent="0" lvl="0" marL="0" rtl="0" algn="l">
              <a:lnSpc>
                <a:spcPct val="115000"/>
              </a:lnSpc>
              <a:spcBef>
                <a:spcPts val="0"/>
              </a:spcBef>
              <a:spcAft>
                <a:spcPts val="0"/>
              </a:spcAft>
              <a:buNone/>
            </a:pPr>
            <a:r>
              <a:t/>
            </a:r>
            <a:endParaRPr sz="1600">
              <a:solidFill>
                <a:schemeClr val="lt1"/>
              </a:solidFill>
              <a:latin typeface="Didact Gothic"/>
              <a:ea typeface="Didact Gothic"/>
              <a:cs typeface="Didact Gothic"/>
              <a:sym typeface="Didact Gothic"/>
            </a:endParaRPr>
          </a:p>
        </p:txBody>
      </p:sp>
      <p:sp>
        <p:nvSpPr>
          <p:cNvPr id="234" name="Google Shape;234;p27"/>
          <p:cNvSpPr txBox="1"/>
          <p:nvPr>
            <p:ph type="title"/>
          </p:nvPr>
        </p:nvSpPr>
        <p:spPr>
          <a:xfrm>
            <a:off x="0" y="0"/>
            <a:ext cx="9144000" cy="849300"/>
          </a:xfrm>
          <a:prstGeom prst="rect">
            <a:avLst/>
          </a:prstGeom>
          <a:solidFill>
            <a:schemeClr val="lt2"/>
          </a:solidFill>
        </p:spPr>
        <p:txBody>
          <a:bodyPr anchorCtr="0" anchor="t" bIns="91425" lIns="91425" spcFirstLastPara="1" rIns="91425" wrap="square" tIns="91425">
            <a:normAutofit/>
          </a:bodyPr>
          <a:lstStyle/>
          <a:p>
            <a:pPr indent="0" lvl="0" marL="0" rtl="0" algn="l">
              <a:spcBef>
                <a:spcPts val="0"/>
              </a:spcBef>
              <a:spcAft>
                <a:spcPts val="0"/>
              </a:spcAft>
              <a:buNone/>
            </a:pPr>
            <a:r>
              <a:rPr b="1" lang="en" sz="2500">
                <a:solidFill>
                  <a:srgbClr val="FFF5E9"/>
                </a:solidFill>
                <a:latin typeface="Didact Gothic"/>
                <a:ea typeface="Didact Gothic"/>
                <a:cs typeface="Didact Gothic"/>
                <a:sym typeface="Didact Gothic"/>
              </a:rPr>
              <a:t> </a:t>
            </a:r>
            <a:endParaRPr b="1" sz="2500">
              <a:solidFill>
                <a:srgbClr val="FFF5E9"/>
              </a:solidFill>
              <a:latin typeface="Didact Gothic"/>
              <a:ea typeface="Didact Gothic"/>
              <a:cs typeface="Didact Gothic"/>
              <a:sym typeface="Didact Gothic"/>
            </a:endParaRPr>
          </a:p>
        </p:txBody>
      </p:sp>
      <p:sp>
        <p:nvSpPr>
          <p:cNvPr id="235" name="Google Shape;235;p27"/>
          <p:cNvSpPr txBox="1"/>
          <p:nvPr/>
        </p:nvSpPr>
        <p:spPr>
          <a:xfrm>
            <a:off x="890875" y="172700"/>
            <a:ext cx="7211100" cy="40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500">
                <a:solidFill>
                  <a:schemeClr val="accent1"/>
                </a:solidFill>
                <a:latin typeface="Montagu Slab"/>
                <a:ea typeface="Montagu Slab"/>
                <a:cs typeface="Montagu Slab"/>
                <a:sym typeface="Montagu Slab"/>
              </a:rPr>
              <a:t>WILL </a:t>
            </a:r>
            <a:r>
              <a:rPr b="1" lang="en" sz="2500">
                <a:solidFill>
                  <a:schemeClr val="accent1"/>
                </a:solidFill>
                <a:latin typeface="Montagu Slab"/>
                <a:ea typeface="Montagu Slab"/>
                <a:cs typeface="Montagu Slab"/>
                <a:sym typeface="Montagu Slab"/>
              </a:rPr>
              <a:t>COME OVER OCTOBER</a:t>
            </a:r>
            <a:r>
              <a:rPr lang="en" sz="2500">
                <a:solidFill>
                  <a:schemeClr val="accent1"/>
                </a:solidFill>
                <a:latin typeface="Montagu Slab"/>
                <a:ea typeface="Montagu Slab"/>
                <a:cs typeface="Montagu Slab"/>
                <a:sym typeface="Montagu Slab"/>
              </a:rPr>
              <a:t> CONTINUE?</a:t>
            </a:r>
            <a:endParaRPr b="1" sz="2500">
              <a:solidFill>
                <a:schemeClr val="accent1"/>
              </a:solidFill>
              <a:latin typeface="Montagu Slab"/>
              <a:ea typeface="Montagu Slab"/>
              <a:cs typeface="Montagu Slab"/>
              <a:sym typeface="Montagu Slab"/>
            </a:endParaRPr>
          </a:p>
        </p:txBody>
      </p:sp>
      <p:pic>
        <p:nvPicPr>
          <p:cNvPr id="236" name="Google Shape;236;p27" title="Group-2742.png"/>
          <p:cNvPicPr preferRelativeResize="0"/>
          <p:nvPr/>
        </p:nvPicPr>
        <p:blipFill rotWithShape="1">
          <a:blip r:embed="rId3">
            <a:alphaModFix/>
          </a:blip>
          <a:srcRect b="4890" l="-119320" r="119320" t="-4890"/>
          <a:stretch/>
        </p:blipFill>
        <p:spPr>
          <a:xfrm>
            <a:off x="2662051" y="3512725"/>
            <a:ext cx="3433876" cy="3148600"/>
          </a:xfrm>
          <a:prstGeom prst="rect">
            <a:avLst/>
          </a:prstGeom>
          <a:noFill/>
          <a:ln>
            <a:noFill/>
          </a:ln>
        </p:spPr>
      </p:pic>
      <p:sp>
        <p:nvSpPr>
          <p:cNvPr id="237" name="Google Shape;237;p27"/>
          <p:cNvSpPr/>
          <p:nvPr/>
        </p:nvSpPr>
        <p:spPr>
          <a:xfrm>
            <a:off x="1509875" y="2856250"/>
            <a:ext cx="3048600" cy="1279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pic>
        <p:nvPicPr>
          <p:cNvPr id="238" name="Google Shape;238;p27" title="Copy of White Full Glass.png"/>
          <p:cNvPicPr preferRelativeResize="0"/>
          <p:nvPr/>
        </p:nvPicPr>
        <p:blipFill rotWithShape="1">
          <a:blip r:embed="rId4">
            <a:alphaModFix/>
          </a:blip>
          <a:srcRect b="38366" l="18706" r="18093" t="43708"/>
          <a:stretch/>
        </p:blipFill>
        <p:spPr>
          <a:xfrm>
            <a:off x="1537075" y="3065951"/>
            <a:ext cx="2994208" cy="849301"/>
          </a:xfrm>
          <a:prstGeom prst="rect">
            <a:avLst/>
          </a:prstGeom>
          <a:noFill/>
          <a:ln>
            <a:noFill/>
          </a:ln>
        </p:spPr>
      </p:pic>
      <p:pic>
        <p:nvPicPr>
          <p:cNvPr id="239" name="Google Shape;239;p27"/>
          <p:cNvPicPr preferRelativeResize="0"/>
          <p:nvPr/>
        </p:nvPicPr>
        <p:blipFill>
          <a:blip r:embed="rId5">
            <a:alphaModFix/>
          </a:blip>
          <a:stretch>
            <a:fillRect/>
          </a:stretch>
        </p:blipFill>
        <p:spPr>
          <a:xfrm>
            <a:off x="27625" y="29100"/>
            <a:ext cx="440025" cy="428250"/>
          </a:xfrm>
          <a:prstGeom prst="rect">
            <a:avLst/>
          </a:prstGeom>
          <a:noFill/>
          <a:ln>
            <a:noFill/>
          </a:ln>
        </p:spPr>
      </p:pic>
      <p:sp>
        <p:nvSpPr>
          <p:cNvPr id="240" name="Google Shape;240;p27"/>
          <p:cNvSpPr txBox="1"/>
          <p:nvPr/>
        </p:nvSpPr>
        <p:spPr>
          <a:xfrm>
            <a:off x="-84550" y="4908050"/>
            <a:ext cx="43092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800">
                <a:latin typeface="Didact Gothic"/>
                <a:ea typeface="Didact Gothic"/>
                <a:cs typeface="Didact Gothic"/>
                <a:sym typeface="Didact Gothic"/>
              </a:rPr>
              <a:t>Confidential Document. Copyright: COME TOGETHER—A Community for Wine LLC</a:t>
            </a:r>
            <a:endParaRPr sz="800">
              <a:latin typeface="Didact Gothic"/>
              <a:ea typeface="Didact Gothic"/>
              <a:cs typeface="Didact Gothic"/>
              <a:sym typeface="Didact Gothic"/>
            </a:endParaRPr>
          </a:p>
        </p:txBody>
      </p:sp>
      <p:pic>
        <p:nvPicPr>
          <p:cNvPr id="241" name="Google Shape;241;p27"/>
          <p:cNvPicPr preferRelativeResize="0"/>
          <p:nvPr/>
        </p:nvPicPr>
        <p:blipFill>
          <a:blip r:embed="rId6">
            <a:alphaModFix/>
          </a:blip>
          <a:stretch>
            <a:fillRect/>
          </a:stretch>
        </p:blipFill>
        <p:spPr>
          <a:xfrm>
            <a:off x="4738525" y="2571750"/>
            <a:ext cx="3287050" cy="18489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9"/>
        </a:solidFill>
      </p:bgPr>
    </p:bg>
    <p:spTree>
      <p:nvGrpSpPr>
        <p:cNvPr id="245" name="Shape 245"/>
        <p:cNvGrpSpPr/>
        <p:nvPr/>
      </p:nvGrpSpPr>
      <p:grpSpPr>
        <a:xfrm>
          <a:off x="0" y="0"/>
          <a:ext cx="0" cy="0"/>
          <a:chOff x="0" y="0"/>
          <a:chExt cx="0" cy="0"/>
        </a:xfrm>
      </p:grpSpPr>
      <p:sp>
        <p:nvSpPr>
          <p:cNvPr id="246" name="Google Shape;246;p28"/>
          <p:cNvSpPr txBox="1"/>
          <p:nvPr>
            <p:ph idx="4294967295" type="title"/>
          </p:nvPr>
        </p:nvSpPr>
        <p:spPr>
          <a:xfrm>
            <a:off x="0" y="4925893"/>
            <a:ext cx="9144000" cy="222900"/>
          </a:xfrm>
          <a:prstGeom prst="rect">
            <a:avLst/>
          </a:prstGeom>
          <a:solidFill>
            <a:schemeClr val="lt2"/>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2500">
                <a:solidFill>
                  <a:srgbClr val="FFF5E9"/>
                </a:solidFill>
                <a:latin typeface="Didact Gothic"/>
                <a:ea typeface="Didact Gothic"/>
                <a:cs typeface="Didact Gothic"/>
                <a:sym typeface="Didact Gothic"/>
              </a:rPr>
              <a:t> </a:t>
            </a:r>
            <a:endParaRPr b="1" sz="2500">
              <a:solidFill>
                <a:srgbClr val="FFF5E9"/>
              </a:solidFill>
              <a:latin typeface="Didact Gothic"/>
              <a:ea typeface="Didact Gothic"/>
              <a:cs typeface="Didact Gothic"/>
              <a:sym typeface="Didact Gothic"/>
            </a:endParaRPr>
          </a:p>
        </p:txBody>
      </p:sp>
      <p:pic>
        <p:nvPicPr>
          <p:cNvPr id="247" name="Google Shape;247;p28"/>
          <p:cNvPicPr preferRelativeResize="0"/>
          <p:nvPr/>
        </p:nvPicPr>
        <p:blipFill>
          <a:blip r:embed="rId3">
            <a:alphaModFix/>
          </a:blip>
          <a:stretch>
            <a:fillRect/>
          </a:stretch>
        </p:blipFill>
        <p:spPr>
          <a:xfrm>
            <a:off x="34500" y="3719025"/>
            <a:ext cx="2052725" cy="1161925"/>
          </a:xfrm>
          <a:prstGeom prst="rect">
            <a:avLst/>
          </a:prstGeom>
          <a:noFill/>
          <a:ln>
            <a:noFill/>
          </a:ln>
        </p:spPr>
      </p:pic>
      <p:sp>
        <p:nvSpPr>
          <p:cNvPr id="248" name="Google Shape;248;p28"/>
          <p:cNvSpPr txBox="1"/>
          <p:nvPr/>
        </p:nvSpPr>
        <p:spPr>
          <a:xfrm>
            <a:off x="-55225" y="4843115"/>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u="sng">
                <a:solidFill>
                  <a:schemeClr val="accent1"/>
                </a:solidFill>
                <a:latin typeface="Montagu Slab"/>
                <a:ea typeface="Montagu Slab"/>
                <a:cs typeface="Montagu Slab"/>
                <a:sym typeface="Montagu Slab"/>
                <a:hlinkClick r:id="rId4">
                  <a:extLst>
                    <a:ext uri="{A12FA001-AC4F-418D-AE19-62706E023703}">
                      <ahyp:hlinkClr val="tx"/>
                    </a:ext>
                  </a:extLst>
                </a:hlinkClick>
              </a:rPr>
              <a:t>www.cometogetherforwine.com</a:t>
            </a:r>
            <a:endParaRPr sz="1100">
              <a:solidFill>
                <a:schemeClr val="accent1"/>
              </a:solidFill>
              <a:latin typeface="Montagu Slab"/>
              <a:ea typeface="Montagu Slab"/>
              <a:cs typeface="Montagu Slab"/>
              <a:sym typeface="Montagu Slab"/>
            </a:endParaRPr>
          </a:p>
        </p:txBody>
      </p:sp>
      <p:sp>
        <p:nvSpPr>
          <p:cNvPr id="249" name="Google Shape;249;p28"/>
          <p:cNvSpPr txBox="1"/>
          <p:nvPr>
            <p:ph idx="4294967295" type="title"/>
          </p:nvPr>
        </p:nvSpPr>
        <p:spPr>
          <a:xfrm>
            <a:off x="0" y="0"/>
            <a:ext cx="9144000" cy="222900"/>
          </a:xfrm>
          <a:prstGeom prst="rect">
            <a:avLst/>
          </a:prstGeom>
          <a:solidFill>
            <a:schemeClr val="lt2"/>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2500">
                <a:solidFill>
                  <a:srgbClr val="FFF5E9"/>
                </a:solidFill>
                <a:latin typeface="Didact Gothic"/>
                <a:ea typeface="Didact Gothic"/>
                <a:cs typeface="Didact Gothic"/>
                <a:sym typeface="Didact Gothic"/>
              </a:rPr>
              <a:t> </a:t>
            </a:r>
            <a:endParaRPr b="1" sz="2500">
              <a:solidFill>
                <a:srgbClr val="FFF5E9"/>
              </a:solidFill>
              <a:latin typeface="Didact Gothic"/>
              <a:ea typeface="Didact Gothic"/>
              <a:cs typeface="Didact Gothic"/>
              <a:sym typeface="Didact Gothic"/>
            </a:endParaRPr>
          </a:p>
        </p:txBody>
      </p:sp>
      <p:sp>
        <p:nvSpPr>
          <p:cNvPr id="250" name="Google Shape;250;p28"/>
          <p:cNvSpPr/>
          <p:nvPr/>
        </p:nvSpPr>
        <p:spPr>
          <a:xfrm>
            <a:off x="2186300" y="495725"/>
            <a:ext cx="4592100" cy="29472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51" name="Google Shape;251;p28"/>
          <p:cNvSpPr txBox="1"/>
          <p:nvPr/>
        </p:nvSpPr>
        <p:spPr>
          <a:xfrm>
            <a:off x="2342075" y="1006450"/>
            <a:ext cx="4436400" cy="206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FFF5E9"/>
                </a:solidFill>
                <a:latin typeface="Montagu Slab"/>
                <a:ea typeface="Montagu Slab"/>
                <a:cs typeface="Montagu Slab"/>
                <a:sym typeface="Montagu Slab"/>
              </a:rPr>
              <a:t>SUPPORT US! </a:t>
            </a:r>
            <a:r>
              <a:rPr lang="en" sz="3000">
                <a:solidFill>
                  <a:srgbClr val="FFF5E9"/>
                </a:solidFill>
                <a:latin typeface="Montagu Slab"/>
                <a:ea typeface="Montagu Slab"/>
                <a:cs typeface="Montagu Slab"/>
                <a:sym typeface="Montagu Slab"/>
              </a:rPr>
              <a:t>BECOMING</a:t>
            </a:r>
            <a:r>
              <a:rPr lang="en" sz="3000">
                <a:solidFill>
                  <a:srgbClr val="FFF5E9"/>
                </a:solidFill>
                <a:latin typeface="Montagu Slab"/>
                <a:ea typeface="Montagu Slab"/>
                <a:cs typeface="Montagu Slab"/>
                <a:sym typeface="Montagu Slab"/>
              </a:rPr>
              <a:t> A FOUNDATIONAL PARTNER </a:t>
            </a:r>
            <a:endParaRPr sz="3000">
              <a:solidFill>
                <a:srgbClr val="FFF5E9"/>
              </a:solidFill>
              <a:latin typeface="Montagu Slab"/>
              <a:ea typeface="Montagu Slab"/>
              <a:cs typeface="Montagu Slab"/>
              <a:sym typeface="Montagu Slab"/>
            </a:endParaRPr>
          </a:p>
          <a:p>
            <a:pPr indent="0" lvl="0" marL="0" rtl="0" algn="ctr">
              <a:spcBef>
                <a:spcPts val="0"/>
              </a:spcBef>
              <a:spcAft>
                <a:spcPts val="0"/>
              </a:spcAft>
              <a:buNone/>
            </a:pPr>
            <a:r>
              <a:t/>
            </a:r>
            <a:endParaRPr sz="3000">
              <a:solidFill>
                <a:srgbClr val="FFF5E9"/>
              </a:solidFill>
              <a:latin typeface="Montagu Slab"/>
              <a:ea typeface="Montagu Slab"/>
              <a:cs typeface="Montagu Slab"/>
              <a:sym typeface="Montagu Slab"/>
            </a:endParaRPr>
          </a:p>
        </p:txBody>
      </p:sp>
      <p:pic>
        <p:nvPicPr>
          <p:cNvPr id="252" name="Google Shape;252;p28"/>
          <p:cNvPicPr preferRelativeResize="0"/>
          <p:nvPr/>
        </p:nvPicPr>
        <p:blipFill>
          <a:blip r:embed="rId5">
            <a:alphaModFix/>
          </a:blip>
          <a:stretch>
            <a:fillRect/>
          </a:stretch>
        </p:blipFill>
        <p:spPr>
          <a:xfrm>
            <a:off x="6851700" y="3567200"/>
            <a:ext cx="2187300" cy="1221900"/>
          </a:xfrm>
          <a:prstGeom prst="roundRect">
            <a:avLst>
              <a:gd fmla="val 16667" name="adj"/>
            </a:avLst>
          </a:prstGeom>
          <a:noFill/>
          <a:ln>
            <a:noFill/>
          </a:ln>
        </p:spPr>
      </p:pic>
      <p:pic>
        <p:nvPicPr>
          <p:cNvPr id="253" name="Google Shape;253;p28"/>
          <p:cNvPicPr preferRelativeResize="0"/>
          <p:nvPr/>
        </p:nvPicPr>
        <p:blipFill>
          <a:blip r:embed="rId6">
            <a:alphaModFix/>
          </a:blip>
          <a:stretch>
            <a:fillRect/>
          </a:stretch>
        </p:blipFill>
        <p:spPr>
          <a:xfrm>
            <a:off x="2655650" y="1149575"/>
            <a:ext cx="394525" cy="383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57" name="Shape 257"/>
        <p:cNvGrpSpPr/>
        <p:nvPr/>
      </p:nvGrpSpPr>
      <p:grpSpPr>
        <a:xfrm>
          <a:off x="0" y="0"/>
          <a:ext cx="0" cy="0"/>
          <a:chOff x="0" y="0"/>
          <a:chExt cx="0" cy="0"/>
        </a:xfrm>
      </p:grpSpPr>
      <p:sp>
        <p:nvSpPr>
          <p:cNvPr id="258" name="Google Shape;258;p29"/>
          <p:cNvSpPr txBox="1"/>
          <p:nvPr/>
        </p:nvSpPr>
        <p:spPr>
          <a:xfrm>
            <a:off x="73950" y="919300"/>
            <a:ext cx="8849400" cy="3246000"/>
          </a:xfrm>
          <a:prstGeom prst="rect">
            <a:avLst/>
          </a:prstGeom>
          <a:noFill/>
          <a:ln>
            <a:noFill/>
          </a:ln>
        </p:spPr>
        <p:txBody>
          <a:bodyPr anchorCtr="0" anchor="t" bIns="91425" lIns="91425" spcFirstLastPara="1" rIns="91425" wrap="square" tIns="91425">
            <a:noAutofit/>
          </a:bodyPr>
          <a:lstStyle/>
          <a:p>
            <a:pPr indent="-292100" lvl="0" marL="457200" rtl="0" algn="l">
              <a:lnSpc>
                <a:spcPct val="150000"/>
              </a:lnSpc>
              <a:spcBef>
                <a:spcPts val="0"/>
              </a:spcBef>
              <a:spcAft>
                <a:spcPts val="0"/>
              </a:spcAft>
              <a:buSzPts val="1000"/>
              <a:buFont typeface="Montagu Slab"/>
              <a:buChar char="●"/>
            </a:pPr>
            <a:r>
              <a:rPr lang="en" sz="1000">
                <a:latin typeface="Montagu Slab"/>
                <a:ea typeface="Montagu Slab"/>
                <a:cs typeface="Montagu Slab"/>
                <a:sym typeface="Montagu Slab"/>
              </a:rPr>
              <a:t>Board level leadership role in the direction of campaign strategies and activities</a:t>
            </a:r>
            <a:endParaRPr sz="1000">
              <a:latin typeface="Montagu Slab"/>
              <a:ea typeface="Montagu Slab"/>
              <a:cs typeface="Montagu Slab"/>
              <a:sym typeface="Montagu Slab"/>
            </a:endParaRPr>
          </a:p>
          <a:p>
            <a:pPr indent="-292100" lvl="0" marL="457200" rtl="0" algn="l">
              <a:lnSpc>
                <a:spcPct val="150000"/>
              </a:lnSpc>
              <a:spcBef>
                <a:spcPts val="0"/>
              </a:spcBef>
              <a:spcAft>
                <a:spcPts val="0"/>
              </a:spcAft>
              <a:buSzPts val="1000"/>
              <a:buFont typeface="Montagu Slab"/>
              <a:buChar char="●"/>
            </a:pPr>
            <a:r>
              <a:rPr lang="en" sz="1000">
                <a:latin typeface="Montagu Slab"/>
                <a:ea typeface="Montagu Slab"/>
                <a:cs typeface="Montagu Slab"/>
                <a:sym typeface="Montagu Slab"/>
              </a:rPr>
              <a:t>Acknowledgement at events, press conferences and industry presentations, wines poured at events</a:t>
            </a:r>
            <a:endParaRPr sz="1000">
              <a:latin typeface="Montagu Slab"/>
              <a:ea typeface="Montagu Slab"/>
              <a:cs typeface="Montagu Slab"/>
              <a:sym typeface="Montagu Slab"/>
            </a:endParaRPr>
          </a:p>
          <a:p>
            <a:pPr indent="-292100" lvl="0" marL="457200" rtl="0" algn="l">
              <a:lnSpc>
                <a:spcPct val="150000"/>
              </a:lnSpc>
              <a:spcBef>
                <a:spcPts val="0"/>
              </a:spcBef>
              <a:spcAft>
                <a:spcPts val="0"/>
              </a:spcAft>
              <a:buSzPts val="1000"/>
              <a:buFont typeface="Montagu Slab"/>
              <a:buChar char="●"/>
            </a:pPr>
            <a:r>
              <a:rPr lang="en" sz="1000">
                <a:latin typeface="Montagu Slab"/>
                <a:ea typeface="Montagu Slab"/>
                <a:cs typeface="Montagu Slab"/>
                <a:sym typeface="Montagu Slab"/>
              </a:rPr>
              <a:t>Product </a:t>
            </a:r>
            <a:r>
              <a:rPr lang="en" sz="1000">
                <a:latin typeface="Montagu Slab"/>
                <a:ea typeface="Montagu Slab"/>
                <a:cs typeface="Montagu Slab"/>
                <a:sym typeface="Montagu Slab"/>
              </a:rPr>
              <a:t>placement</a:t>
            </a:r>
            <a:r>
              <a:rPr lang="en" sz="1000">
                <a:latin typeface="Montagu Slab"/>
                <a:ea typeface="Montagu Slab"/>
                <a:cs typeface="Montagu Slab"/>
                <a:sym typeface="Montagu Slab"/>
              </a:rPr>
              <a:t> with chefs and food </a:t>
            </a:r>
            <a:r>
              <a:rPr lang="en" sz="1000">
                <a:latin typeface="Montagu Slab"/>
                <a:ea typeface="Montagu Slab"/>
                <a:cs typeface="Montagu Slab"/>
                <a:sym typeface="Montagu Slab"/>
              </a:rPr>
              <a:t>influencers</a:t>
            </a:r>
            <a:r>
              <a:rPr lang="en" sz="1000">
                <a:latin typeface="Montagu Slab"/>
                <a:ea typeface="Montagu Slab"/>
                <a:cs typeface="Montagu Slab"/>
                <a:sym typeface="Montagu Slab"/>
              </a:rPr>
              <a:t> / bloggers for the ‘Share &amp; Pair Sundays’ campaign</a:t>
            </a:r>
            <a:endParaRPr sz="1000">
              <a:latin typeface="Montagu Slab"/>
              <a:ea typeface="Montagu Slab"/>
              <a:cs typeface="Montagu Slab"/>
              <a:sym typeface="Montagu Slab"/>
            </a:endParaRPr>
          </a:p>
          <a:p>
            <a:pPr indent="-292100" lvl="0" marL="457200" rtl="0" algn="l">
              <a:lnSpc>
                <a:spcPct val="150000"/>
              </a:lnSpc>
              <a:spcBef>
                <a:spcPts val="0"/>
              </a:spcBef>
              <a:spcAft>
                <a:spcPts val="0"/>
              </a:spcAft>
              <a:buSzPts val="1000"/>
              <a:buFont typeface="Montagu Slab"/>
              <a:buChar char="●"/>
            </a:pPr>
            <a:r>
              <a:rPr lang="en" sz="1000">
                <a:latin typeface="Montagu Slab"/>
                <a:ea typeface="Montagu Slab"/>
                <a:cs typeface="Montagu Slab"/>
                <a:sym typeface="Montagu Slab"/>
              </a:rPr>
              <a:t>Logo inclusion in advertisements (e.g. Wine Spectator, Wine Enthusiast, Vinepair, SOMM Journal)</a:t>
            </a:r>
            <a:endParaRPr sz="1000">
              <a:latin typeface="Montagu Slab"/>
              <a:ea typeface="Montagu Slab"/>
              <a:cs typeface="Montagu Slab"/>
              <a:sym typeface="Montagu Slab"/>
            </a:endParaRPr>
          </a:p>
          <a:p>
            <a:pPr indent="-292100" lvl="0" marL="457200" rtl="0" algn="l">
              <a:lnSpc>
                <a:spcPct val="150000"/>
              </a:lnSpc>
              <a:spcBef>
                <a:spcPts val="0"/>
              </a:spcBef>
              <a:spcAft>
                <a:spcPts val="0"/>
              </a:spcAft>
              <a:buSzPts val="1000"/>
              <a:buFont typeface="Montagu Slab"/>
              <a:buChar char="●"/>
            </a:pPr>
            <a:r>
              <a:rPr lang="en" sz="1000">
                <a:latin typeface="Montagu Slab"/>
                <a:ea typeface="Montagu Slab"/>
                <a:cs typeface="Montagu Slab"/>
                <a:sym typeface="Montagu Slab"/>
              </a:rPr>
              <a:t>Presentation on new campaigns to Foundational Partner’s executive team</a:t>
            </a:r>
            <a:endParaRPr sz="1000">
              <a:latin typeface="Montagu Slab"/>
              <a:ea typeface="Montagu Slab"/>
              <a:cs typeface="Montagu Slab"/>
              <a:sym typeface="Montagu Slab"/>
            </a:endParaRPr>
          </a:p>
          <a:p>
            <a:pPr indent="-292100" lvl="0" marL="457200" rtl="0" algn="l">
              <a:lnSpc>
                <a:spcPct val="150000"/>
              </a:lnSpc>
              <a:spcBef>
                <a:spcPts val="0"/>
              </a:spcBef>
              <a:spcAft>
                <a:spcPts val="0"/>
              </a:spcAft>
              <a:buSzPts val="1000"/>
              <a:buFont typeface="Montagu Slab"/>
              <a:buChar char="●"/>
            </a:pPr>
            <a:r>
              <a:rPr lang="en" sz="1000">
                <a:latin typeface="Montagu Slab"/>
                <a:ea typeface="Montagu Slab"/>
                <a:cs typeface="Montagu Slab"/>
                <a:sym typeface="Montagu Slab"/>
              </a:rPr>
              <a:t>Logo inclusion on campaign and company websites in special ‘Foundational Partner’ section</a:t>
            </a:r>
            <a:endParaRPr sz="1000">
              <a:latin typeface="Montagu Slab"/>
              <a:ea typeface="Montagu Slab"/>
              <a:cs typeface="Montagu Slab"/>
              <a:sym typeface="Montagu Slab"/>
            </a:endParaRPr>
          </a:p>
          <a:p>
            <a:pPr indent="-292100" lvl="1" marL="914400" rtl="0" algn="l">
              <a:lnSpc>
                <a:spcPct val="150000"/>
              </a:lnSpc>
              <a:spcBef>
                <a:spcPts val="0"/>
              </a:spcBef>
              <a:spcAft>
                <a:spcPts val="0"/>
              </a:spcAft>
              <a:buSzPts val="1000"/>
              <a:buFont typeface="Montagu Slab"/>
              <a:buChar char="○"/>
            </a:pPr>
            <a:r>
              <a:rPr lang="en" sz="1000">
                <a:latin typeface="Montagu Slab"/>
                <a:ea typeface="Montagu Slab"/>
                <a:cs typeface="Montagu Slab"/>
                <a:sym typeface="Montagu Slab"/>
              </a:rPr>
              <a:t>(</a:t>
            </a:r>
            <a:r>
              <a:rPr lang="en" sz="1000" u="sng">
                <a:latin typeface="Montagu Slab"/>
                <a:ea typeface="Montagu Slab"/>
                <a:cs typeface="Montagu Slab"/>
                <a:sym typeface="Montagu Slab"/>
                <a:hlinkClick r:id="rId3"/>
              </a:rPr>
              <a:t>www.comeoveroctober.com</a:t>
            </a:r>
            <a:r>
              <a:rPr lang="en" sz="1000">
                <a:latin typeface="Montagu Slab"/>
                <a:ea typeface="Montagu Slab"/>
                <a:cs typeface="Montagu Slab"/>
                <a:sym typeface="Montagu Slab"/>
              </a:rPr>
              <a:t>) </a:t>
            </a:r>
            <a:endParaRPr sz="1000">
              <a:latin typeface="Montagu Slab"/>
              <a:ea typeface="Montagu Slab"/>
              <a:cs typeface="Montagu Slab"/>
              <a:sym typeface="Montagu Slab"/>
            </a:endParaRPr>
          </a:p>
          <a:p>
            <a:pPr indent="-292100" lvl="1" marL="914400" rtl="0" algn="l">
              <a:lnSpc>
                <a:spcPct val="150000"/>
              </a:lnSpc>
              <a:spcBef>
                <a:spcPts val="0"/>
              </a:spcBef>
              <a:spcAft>
                <a:spcPts val="0"/>
              </a:spcAft>
              <a:buSzPts val="1000"/>
              <a:buFont typeface="Montagu Slab"/>
              <a:buChar char="○"/>
            </a:pPr>
            <a:r>
              <a:rPr lang="en" sz="1000">
                <a:latin typeface="Montagu Slab"/>
                <a:ea typeface="Montagu Slab"/>
                <a:cs typeface="Montagu Slab"/>
                <a:sym typeface="Montagu Slab"/>
              </a:rPr>
              <a:t> (</a:t>
            </a:r>
            <a:r>
              <a:rPr lang="en" sz="1000" u="sng">
                <a:latin typeface="Montagu Slab"/>
                <a:ea typeface="Montagu Slab"/>
                <a:cs typeface="Montagu Slab"/>
                <a:sym typeface="Montagu Slab"/>
                <a:hlinkClick r:id="rId4"/>
              </a:rPr>
              <a:t>www.share&amp;pairsundays.com</a:t>
            </a:r>
            <a:r>
              <a:rPr lang="en" sz="1000">
                <a:latin typeface="Montagu Slab"/>
                <a:ea typeface="Montagu Slab"/>
                <a:cs typeface="Montagu Slab"/>
                <a:sym typeface="Montagu Slab"/>
              </a:rPr>
              <a:t>) </a:t>
            </a:r>
            <a:endParaRPr sz="1000">
              <a:latin typeface="Montagu Slab"/>
              <a:ea typeface="Montagu Slab"/>
              <a:cs typeface="Montagu Slab"/>
              <a:sym typeface="Montagu Slab"/>
            </a:endParaRPr>
          </a:p>
          <a:p>
            <a:pPr indent="-292100" lvl="1" marL="914400" rtl="0" algn="l">
              <a:lnSpc>
                <a:spcPct val="150000"/>
              </a:lnSpc>
              <a:spcBef>
                <a:spcPts val="0"/>
              </a:spcBef>
              <a:spcAft>
                <a:spcPts val="0"/>
              </a:spcAft>
              <a:buSzPts val="1000"/>
              <a:buFont typeface="Montagu Slab"/>
              <a:buChar char="○"/>
            </a:pPr>
            <a:r>
              <a:rPr lang="en" sz="1000">
                <a:latin typeface="Montagu Slab"/>
                <a:ea typeface="Montagu Slab"/>
                <a:cs typeface="Montagu Slab"/>
                <a:sym typeface="Montagu Slab"/>
              </a:rPr>
              <a:t>(</a:t>
            </a:r>
            <a:r>
              <a:rPr lang="en" sz="1000" u="sng">
                <a:latin typeface="Montagu Slab"/>
                <a:ea typeface="Montagu Slab"/>
                <a:cs typeface="Montagu Slab"/>
                <a:sym typeface="Montagu Slab"/>
                <a:hlinkClick r:id="rId5"/>
              </a:rPr>
              <a:t>www.cometogetherfor</a:t>
            </a:r>
            <a:r>
              <a:rPr lang="en" sz="1000" u="sng">
                <a:latin typeface="Montagu Slab"/>
                <a:ea typeface="Montagu Slab"/>
                <a:cs typeface="Montagu Slab"/>
                <a:sym typeface="Montagu Slab"/>
              </a:rPr>
              <a:t>wine.com)</a:t>
            </a:r>
            <a:r>
              <a:rPr lang="en" sz="1000">
                <a:latin typeface="Montagu Slab"/>
                <a:ea typeface="Montagu Slab"/>
                <a:cs typeface="Montagu Slab"/>
                <a:sym typeface="Montagu Slab"/>
              </a:rPr>
              <a:t>  </a:t>
            </a:r>
            <a:endParaRPr sz="1000">
              <a:latin typeface="Montagu Slab"/>
              <a:ea typeface="Montagu Slab"/>
              <a:cs typeface="Montagu Slab"/>
              <a:sym typeface="Montagu Slab"/>
            </a:endParaRPr>
          </a:p>
          <a:p>
            <a:pPr indent="-292100" lvl="0" marL="457200" rtl="0" algn="l">
              <a:lnSpc>
                <a:spcPct val="150000"/>
              </a:lnSpc>
              <a:spcBef>
                <a:spcPts val="0"/>
              </a:spcBef>
              <a:spcAft>
                <a:spcPts val="0"/>
              </a:spcAft>
              <a:buSzPts val="1000"/>
              <a:buFont typeface="Montagu Slab"/>
              <a:buChar char="●"/>
            </a:pPr>
            <a:r>
              <a:rPr lang="en" sz="1000">
                <a:latin typeface="Montagu Slab"/>
                <a:ea typeface="Montagu Slab"/>
                <a:cs typeface="Montagu Slab"/>
                <a:sym typeface="Montagu Slab"/>
              </a:rPr>
              <a:t>Tags on social media posts (IG, Facebook) (16x/year)</a:t>
            </a:r>
            <a:endParaRPr sz="1000">
              <a:latin typeface="Montagu Slab"/>
              <a:ea typeface="Montagu Slab"/>
              <a:cs typeface="Montagu Slab"/>
              <a:sym typeface="Montagu Slab"/>
            </a:endParaRPr>
          </a:p>
          <a:p>
            <a:pPr indent="-292100" lvl="0" marL="457200" rtl="0" algn="l">
              <a:lnSpc>
                <a:spcPct val="150000"/>
              </a:lnSpc>
              <a:spcBef>
                <a:spcPts val="0"/>
              </a:spcBef>
              <a:spcAft>
                <a:spcPts val="0"/>
              </a:spcAft>
              <a:buSzPts val="1000"/>
              <a:buFont typeface="Montagu Slab"/>
              <a:buChar char="●"/>
            </a:pPr>
            <a:r>
              <a:rPr lang="en" sz="1000">
                <a:latin typeface="Montagu Slab"/>
                <a:ea typeface="Montagu Slab"/>
                <a:cs typeface="Montagu Slab"/>
                <a:sym typeface="Montagu Slab"/>
              </a:rPr>
              <a:t>IG Live with Karen MacNeil including pre promotion of IG live(3x/year)</a:t>
            </a:r>
            <a:endParaRPr sz="1000">
              <a:latin typeface="Montagu Slab"/>
              <a:ea typeface="Montagu Slab"/>
              <a:cs typeface="Montagu Slab"/>
              <a:sym typeface="Montagu Slab"/>
            </a:endParaRPr>
          </a:p>
          <a:p>
            <a:pPr indent="-292100" lvl="0" marL="457200" rtl="0" algn="l">
              <a:lnSpc>
                <a:spcPct val="150000"/>
              </a:lnSpc>
              <a:spcBef>
                <a:spcPts val="0"/>
              </a:spcBef>
              <a:spcAft>
                <a:spcPts val="0"/>
              </a:spcAft>
              <a:buSzPts val="1000"/>
              <a:buFont typeface="Montagu Slab"/>
              <a:buChar char="●"/>
            </a:pPr>
            <a:r>
              <a:rPr lang="en" sz="1000">
                <a:latin typeface="Montagu Slab"/>
                <a:ea typeface="Montagu Slab"/>
                <a:cs typeface="Montagu Slab"/>
                <a:sym typeface="Montagu Slab"/>
              </a:rPr>
              <a:t>Brainstorming session with KC, KM, and/or GC on how your wine brand can maximize their involvement in the campaign</a:t>
            </a:r>
            <a:endParaRPr sz="1000">
              <a:highlight>
                <a:srgbClr val="FFFF00"/>
              </a:highlight>
              <a:latin typeface="Montagu Slab"/>
              <a:ea typeface="Montagu Slab"/>
              <a:cs typeface="Montagu Slab"/>
              <a:sym typeface="Montagu Slab"/>
            </a:endParaRPr>
          </a:p>
          <a:p>
            <a:pPr indent="-292100" lvl="0" marL="457200" rtl="0" algn="l">
              <a:lnSpc>
                <a:spcPct val="150000"/>
              </a:lnSpc>
              <a:spcBef>
                <a:spcPts val="0"/>
              </a:spcBef>
              <a:spcAft>
                <a:spcPts val="0"/>
              </a:spcAft>
              <a:buSzPts val="1000"/>
              <a:buFont typeface="Montagu Slab"/>
              <a:buChar char="●"/>
            </a:pPr>
            <a:r>
              <a:rPr lang="en" sz="1000">
                <a:latin typeface="Montagu Slab"/>
                <a:ea typeface="Montagu Slab"/>
                <a:cs typeface="Montagu Slab"/>
                <a:sym typeface="Montagu Slab"/>
              </a:rPr>
              <a:t>Inclusion in press releases and press interviews and invitation to all press conferences</a:t>
            </a:r>
            <a:endParaRPr sz="1000">
              <a:latin typeface="Montagu Slab"/>
              <a:ea typeface="Montagu Slab"/>
              <a:cs typeface="Montagu Slab"/>
              <a:sym typeface="Montagu Slab"/>
            </a:endParaRPr>
          </a:p>
          <a:p>
            <a:pPr indent="-292100" lvl="0" marL="457200" rtl="0" algn="l">
              <a:lnSpc>
                <a:spcPct val="150000"/>
              </a:lnSpc>
              <a:spcBef>
                <a:spcPts val="0"/>
              </a:spcBef>
              <a:spcAft>
                <a:spcPts val="0"/>
              </a:spcAft>
              <a:buSzPts val="1000"/>
              <a:buFont typeface="Montagu Slab"/>
              <a:buChar char="●"/>
            </a:pPr>
            <a:r>
              <a:rPr lang="en" sz="1000">
                <a:latin typeface="Montagu Slab"/>
                <a:ea typeface="Montagu Slab"/>
                <a:cs typeface="Montagu Slab"/>
                <a:sym typeface="Montagu Slab"/>
              </a:rPr>
              <a:t>1 appearance by Karen MacNeil at a Benefactor event in 2025, schedule permitting</a:t>
            </a:r>
            <a:r>
              <a:rPr i="1" lang="en" sz="900">
                <a:latin typeface="Montagu Slab"/>
                <a:ea typeface="Montagu Slab"/>
                <a:cs typeface="Montagu Slab"/>
                <a:sym typeface="Montagu Slab"/>
              </a:rPr>
              <a:t> (travel expenses not included)</a:t>
            </a:r>
            <a:endParaRPr i="1" sz="900">
              <a:latin typeface="Montagu Slab"/>
              <a:ea typeface="Montagu Slab"/>
              <a:cs typeface="Montagu Slab"/>
              <a:sym typeface="Montagu Slab"/>
            </a:endParaRPr>
          </a:p>
          <a:p>
            <a:pPr indent="-292100" lvl="0" marL="457200" rtl="0" algn="l">
              <a:lnSpc>
                <a:spcPct val="150000"/>
              </a:lnSpc>
              <a:spcBef>
                <a:spcPts val="0"/>
              </a:spcBef>
              <a:spcAft>
                <a:spcPts val="0"/>
              </a:spcAft>
              <a:buSzPts val="1000"/>
              <a:buFont typeface="Montagu Slab"/>
              <a:buChar char="●"/>
            </a:pPr>
            <a:r>
              <a:rPr lang="en" sz="1000">
                <a:latin typeface="Montagu Slab"/>
                <a:ea typeface="Montagu Slab"/>
                <a:cs typeface="Montagu Slab"/>
                <a:sym typeface="Montagu Slab"/>
              </a:rPr>
              <a:t>Promotion and links to your sponsored events on our website, ensuring increased visibility and driving foot traffic and attendance to any winery or brand-hosted activities</a:t>
            </a:r>
            <a:endParaRPr sz="1000">
              <a:latin typeface="Montagu Slab"/>
              <a:ea typeface="Montagu Slab"/>
              <a:cs typeface="Montagu Slab"/>
              <a:sym typeface="Montagu Slab"/>
            </a:endParaRPr>
          </a:p>
          <a:p>
            <a:pPr indent="0" lvl="0" marL="457200" rtl="0" algn="l">
              <a:lnSpc>
                <a:spcPct val="150000"/>
              </a:lnSpc>
              <a:spcBef>
                <a:spcPts val="0"/>
              </a:spcBef>
              <a:spcAft>
                <a:spcPts val="0"/>
              </a:spcAft>
              <a:buNone/>
            </a:pPr>
            <a:r>
              <a:t/>
            </a:r>
            <a:endParaRPr sz="1000">
              <a:latin typeface="Montagu Slab"/>
              <a:ea typeface="Montagu Slab"/>
              <a:cs typeface="Montagu Slab"/>
              <a:sym typeface="Montagu Slab"/>
            </a:endParaRPr>
          </a:p>
          <a:p>
            <a:pPr indent="0" lvl="0" marL="0" rtl="0" algn="ctr">
              <a:spcBef>
                <a:spcPts val="0"/>
              </a:spcBef>
              <a:spcAft>
                <a:spcPts val="0"/>
              </a:spcAft>
              <a:buNone/>
            </a:pPr>
            <a:r>
              <a:t/>
            </a:r>
            <a:endParaRPr sz="1300" u="sng">
              <a:latin typeface="Didact Gothic"/>
              <a:ea typeface="Didact Gothic"/>
              <a:cs typeface="Didact Gothic"/>
              <a:sym typeface="Didact Gothic"/>
            </a:endParaRPr>
          </a:p>
          <a:p>
            <a:pPr indent="0" lvl="0" marL="0" rtl="0" algn="ctr">
              <a:spcBef>
                <a:spcPts val="0"/>
              </a:spcBef>
              <a:spcAft>
                <a:spcPts val="0"/>
              </a:spcAft>
              <a:buNone/>
            </a:pPr>
            <a:r>
              <a:t/>
            </a:r>
            <a:endParaRPr sz="1300" u="sng">
              <a:solidFill>
                <a:schemeClr val="lt1"/>
              </a:solidFill>
              <a:latin typeface="Didact Gothic"/>
              <a:ea typeface="Didact Gothic"/>
              <a:cs typeface="Didact Gothic"/>
              <a:sym typeface="Didact Gothic"/>
            </a:endParaRPr>
          </a:p>
          <a:p>
            <a:pPr indent="0" lvl="0" marL="0" rtl="0" algn="l">
              <a:lnSpc>
                <a:spcPct val="115000"/>
              </a:lnSpc>
              <a:spcBef>
                <a:spcPts val="0"/>
              </a:spcBef>
              <a:spcAft>
                <a:spcPts val="0"/>
              </a:spcAft>
              <a:buNone/>
            </a:pPr>
            <a:r>
              <a:t/>
            </a:r>
            <a:endParaRPr sz="1600">
              <a:solidFill>
                <a:schemeClr val="lt1"/>
              </a:solidFill>
              <a:latin typeface="Didact Gothic"/>
              <a:ea typeface="Didact Gothic"/>
              <a:cs typeface="Didact Gothic"/>
              <a:sym typeface="Didact Gothic"/>
            </a:endParaRPr>
          </a:p>
        </p:txBody>
      </p:sp>
      <p:sp>
        <p:nvSpPr>
          <p:cNvPr id="259" name="Google Shape;259;p29"/>
          <p:cNvSpPr txBox="1"/>
          <p:nvPr>
            <p:ph type="title"/>
          </p:nvPr>
        </p:nvSpPr>
        <p:spPr>
          <a:xfrm>
            <a:off x="0" y="0"/>
            <a:ext cx="9144000" cy="849300"/>
          </a:xfrm>
          <a:prstGeom prst="rect">
            <a:avLst/>
          </a:prstGeom>
          <a:solidFill>
            <a:schemeClr val="lt2"/>
          </a:solidFill>
        </p:spPr>
        <p:txBody>
          <a:bodyPr anchorCtr="0" anchor="t" bIns="91425" lIns="91425" spcFirstLastPara="1" rIns="91425" wrap="square" tIns="91425">
            <a:normAutofit/>
          </a:bodyPr>
          <a:lstStyle/>
          <a:p>
            <a:pPr indent="0" lvl="0" marL="0" rtl="0" algn="l">
              <a:spcBef>
                <a:spcPts val="0"/>
              </a:spcBef>
              <a:spcAft>
                <a:spcPts val="0"/>
              </a:spcAft>
              <a:buNone/>
            </a:pPr>
            <a:r>
              <a:rPr b="1" lang="en" sz="2500">
                <a:solidFill>
                  <a:srgbClr val="FFF5E9"/>
                </a:solidFill>
                <a:latin typeface="Didact Gothic"/>
                <a:ea typeface="Didact Gothic"/>
                <a:cs typeface="Didact Gothic"/>
                <a:sym typeface="Didact Gothic"/>
              </a:rPr>
              <a:t> </a:t>
            </a:r>
            <a:endParaRPr b="1" sz="2500">
              <a:solidFill>
                <a:srgbClr val="FFF5E9"/>
              </a:solidFill>
              <a:latin typeface="Didact Gothic"/>
              <a:ea typeface="Didact Gothic"/>
              <a:cs typeface="Didact Gothic"/>
              <a:sym typeface="Didact Gothic"/>
            </a:endParaRPr>
          </a:p>
        </p:txBody>
      </p:sp>
      <p:sp>
        <p:nvSpPr>
          <p:cNvPr id="260" name="Google Shape;260;p29"/>
          <p:cNvSpPr txBox="1"/>
          <p:nvPr/>
        </p:nvSpPr>
        <p:spPr>
          <a:xfrm>
            <a:off x="72850" y="196050"/>
            <a:ext cx="91440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chemeClr val="accent1"/>
                </a:solidFill>
                <a:latin typeface="Montagu Slab"/>
                <a:ea typeface="Montagu Slab"/>
                <a:cs typeface="Montagu Slab"/>
                <a:sym typeface="Montagu Slab"/>
              </a:rPr>
              <a:t>BECOMING A </a:t>
            </a:r>
            <a:r>
              <a:rPr b="1" lang="en" sz="2500">
                <a:solidFill>
                  <a:schemeClr val="accent1"/>
                </a:solidFill>
                <a:latin typeface="Montagu Slab"/>
                <a:ea typeface="Montagu Slab"/>
                <a:cs typeface="Montagu Slab"/>
                <a:sym typeface="Montagu Slab"/>
              </a:rPr>
              <a:t>FOUNDATIONAL PARTNER*: </a:t>
            </a:r>
            <a:r>
              <a:rPr lang="en" sz="2500">
                <a:solidFill>
                  <a:schemeClr val="accent1"/>
                </a:solidFill>
                <a:latin typeface="Montagu Slab"/>
                <a:ea typeface="Montagu Slab"/>
                <a:cs typeface="Montagu Slab"/>
                <a:sym typeface="Montagu Slab"/>
              </a:rPr>
              <a:t>THE OFFER</a:t>
            </a:r>
            <a:endParaRPr sz="2500">
              <a:solidFill>
                <a:schemeClr val="accent1"/>
              </a:solidFill>
              <a:latin typeface="Montagu Slab"/>
              <a:ea typeface="Montagu Slab"/>
              <a:cs typeface="Montagu Slab"/>
              <a:sym typeface="Montagu Slab"/>
            </a:endParaRPr>
          </a:p>
        </p:txBody>
      </p:sp>
      <p:pic>
        <p:nvPicPr>
          <p:cNvPr id="261" name="Google Shape;261;p29" title="Group-2742.png"/>
          <p:cNvPicPr preferRelativeResize="0"/>
          <p:nvPr/>
        </p:nvPicPr>
        <p:blipFill rotWithShape="1">
          <a:blip r:embed="rId6">
            <a:alphaModFix/>
          </a:blip>
          <a:srcRect b="4890" l="-119320" r="119320" t="-4890"/>
          <a:stretch/>
        </p:blipFill>
        <p:spPr>
          <a:xfrm>
            <a:off x="2291426" y="3495925"/>
            <a:ext cx="3433876" cy="3148600"/>
          </a:xfrm>
          <a:prstGeom prst="rect">
            <a:avLst/>
          </a:prstGeom>
          <a:noFill/>
          <a:ln>
            <a:noFill/>
          </a:ln>
        </p:spPr>
      </p:pic>
      <p:sp>
        <p:nvSpPr>
          <p:cNvPr id="262" name="Google Shape;262;p29"/>
          <p:cNvSpPr txBox="1"/>
          <p:nvPr/>
        </p:nvSpPr>
        <p:spPr>
          <a:xfrm>
            <a:off x="-84550" y="4908050"/>
            <a:ext cx="43092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800">
                <a:latin typeface="Didact Gothic"/>
                <a:ea typeface="Didact Gothic"/>
                <a:cs typeface="Didact Gothic"/>
                <a:sym typeface="Didact Gothic"/>
              </a:rPr>
              <a:t>Confidential Document. Copyright: COME TOGETHER—A Community for Wine LLC</a:t>
            </a:r>
            <a:endParaRPr sz="800">
              <a:latin typeface="Didact Gothic"/>
              <a:ea typeface="Didact Gothic"/>
              <a:cs typeface="Didact Gothic"/>
              <a:sym typeface="Didact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66" name="Shape 266"/>
        <p:cNvGrpSpPr/>
        <p:nvPr/>
      </p:nvGrpSpPr>
      <p:grpSpPr>
        <a:xfrm>
          <a:off x="0" y="0"/>
          <a:ext cx="0" cy="0"/>
          <a:chOff x="0" y="0"/>
          <a:chExt cx="0" cy="0"/>
        </a:xfrm>
      </p:grpSpPr>
      <p:sp>
        <p:nvSpPr>
          <p:cNvPr id="267" name="Google Shape;267;p30"/>
          <p:cNvSpPr txBox="1"/>
          <p:nvPr/>
        </p:nvSpPr>
        <p:spPr>
          <a:xfrm>
            <a:off x="73950" y="919300"/>
            <a:ext cx="5753100" cy="37869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a:solidFill>
                <a:schemeClr val="lt1"/>
              </a:solidFill>
              <a:latin typeface="Didact Gothic"/>
              <a:ea typeface="Didact Gothic"/>
              <a:cs typeface="Didact Gothic"/>
              <a:sym typeface="Didact Gothic"/>
            </a:endParaRPr>
          </a:p>
          <a:p>
            <a:pPr indent="-330200" lvl="0" marL="457200" rtl="0" algn="l">
              <a:lnSpc>
                <a:spcPct val="115000"/>
              </a:lnSpc>
              <a:spcBef>
                <a:spcPts val="0"/>
              </a:spcBef>
              <a:spcAft>
                <a:spcPts val="0"/>
              </a:spcAft>
              <a:buSzPts val="1600"/>
              <a:buFont typeface="Montagu Slab"/>
              <a:buChar char="●"/>
            </a:pPr>
            <a:r>
              <a:rPr lang="en" sz="1600">
                <a:latin typeface="Montagu Slab"/>
                <a:ea typeface="Montagu Slab"/>
                <a:cs typeface="Montagu Slab"/>
                <a:sym typeface="Montagu Slab"/>
              </a:rPr>
              <a:t>$25,000/year with a 2-year commitment</a:t>
            </a:r>
            <a:endParaRPr sz="1600">
              <a:latin typeface="Montagu Slab"/>
              <a:ea typeface="Montagu Slab"/>
              <a:cs typeface="Montagu Slab"/>
              <a:sym typeface="Montagu Slab"/>
            </a:endParaRPr>
          </a:p>
          <a:p>
            <a:pPr indent="-330200" lvl="0" marL="457200" rtl="0" algn="l">
              <a:lnSpc>
                <a:spcPct val="115000"/>
              </a:lnSpc>
              <a:spcBef>
                <a:spcPts val="0"/>
              </a:spcBef>
              <a:spcAft>
                <a:spcPts val="0"/>
              </a:spcAft>
              <a:buSzPts val="1600"/>
              <a:buFont typeface="Montagu Slab"/>
              <a:buChar char="●"/>
            </a:pPr>
            <a:r>
              <a:rPr lang="en" sz="1600">
                <a:latin typeface="Montagu Slab"/>
                <a:ea typeface="Montagu Slab"/>
                <a:cs typeface="Montagu Slab"/>
                <a:sym typeface="Montagu Slab"/>
              </a:rPr>
              <a:t>Participation at quarterly partner meetings </a:t>
            </a:r>
            <a:endParaRPr sz="1600">
              <a:latin typeface="Montagu Slab"/>
              <a:ea typeface="Montagu Slab"/>
              <a:cs typeface="Montagu Slab"/>
              <a:sym typeface="Montagu Slab"/>
            </a:endParaRPr>
          </a:p>
          <a:p>
            <a:pPr indent="-330200" lvl="0" marL="457200" rtl="0" algn="l">
              <a:lnSpc>
                <a:spcPct val="115000"/>
              </a:lnSpc>
              <a:spcBef>
                <a:spcPts val="0"/>
              </a:spcBef>
              <a:spcAft>
                <a:spcPts val="0"/>
              </a:spcAft>
              <a:buSzPts val="1600"/>
              <a:buFont typeface="Montagu Slab"/>
              <a:buChar char="●"/>
            </a:pPr>
            <a:r>
              <a:rPr lang="en" sz="1600">
                <a:latin typeface="Montagu Slab"/>
                <a:ea typeface="Montagu Slab"/>
                <a:cs typeface="Montagu Slab"/>
                <a:sym typeface="Montagu Slab"/>
              </a:rPr>
              <a:t>Amplification of the Share &amp; Pair Sundays and Come Over October </a:t>
            </a:r>
            <a:r>
              <a:rPr lang="en" sz="1600">
                <a:latin typeface="Montagu Slab"/>
                <a:ea typeface="Montagu Slab"/>
                <a:cs typeface="Montagu Slab"/>
                <a:sym typeface="Montagu Slab"/>
              </a:rPr>
              <a:t>campaigns</a:t>
            </a:r>
            <a:endParaRPr sz="1600">
              <a:latin typeface="Montagu Slab"/>
              <a:ea typeface="Montagu Slab"/>
              <a:cs typeface="Montagu Slab"/>
              <a:sym typeface="Montagu Slab"/>
            </a:endParaRPr>
          </a:p>
          <a:p>
            <a:pPr indent="-330200" lvl="0" marL="457200" rtl="0" algn="l">
              <a:lnSpc>
                <a:spcPct val="115000"/>
              </a:lnSpc>
              <a:spcBef>
                <a:spcPts val="0"/>
              </a:spcBef>
              <a:spcAft>
                <a:spcPts val="0"/>
              </a:spcAft>
              <a:buSzPts val="1600"/>
              <a:buFont typeface="Montagu Slab"/>
              <a:buChar char="●"/>
            </a:pPr>
            <a:r>
              <a:rPr lang="en" sz="1600">
                <a:latin typeface="Montagu Slab"/>
                <a:ea typeface="Montagu Slab"/>
                <a:cs typeface="Montagu Slab"/>
                <a:sym typeface="Montagu Slab"/>
              </a:rPr>
              <a:t>Your help in reaching other companies and individuals who can help us tell and expand the positive story about wine</a:t>
            </a:r>
            <a:endParaRPr sz="1600">
              <a:latin typeface="Montagu Slab"/>
              <a:ea typeface="Montagu Slab"/>
              <a:cs typeface="Montagu Slab"/>
              <a:sym typeface="Montagu Slab"/>
            </a:endParaRPr>
          </a:p>
          <a:p>
            <a:pPr indent="0" lvl="0" marL="457200" rtl="0" algn="l">
              <a:lnSpc>
                <a:spcPct val="115000"/>
              </a:lnSpc>
              <a:spcBef>
                <a:spcPts val="0"/>
              </a:spcBef>
              <a:spcAft>
                <a:spcPts val="0"/>
              </a:spcAft>
              <a:buNone/>
            </a:pPr>
            <a:r>
              <a:t/>
            </a:r>
            <a:endParaRPr sz="2200">
              <a:latin typeface="Didact Gothic"/>
              <a:ea typeface="Didact Gothic"/>
              <a:cs typeface="Didact Gothic"/>
              <a:sym typeface="Didact Gothic"/>
            </a:endParaRPr>
          </a:p>
          <a:p>
            <a:pPr indent="0" lvl="0" marL="0" rtl="0" algn="ctr">
              <a:spcBef>
                <a:spcPts val="0"/>
              </a:spcBef>
              <a:spcAft>
                <a:spcPts val="0"/>
              </a:spcAft>
              <a:buNone/>
            </a:pPr>
            <a:r>
              <a:t/>
            </a:r>
            <a:endParaRPr sz="1300" u="sng">
              <a:solidFill>
                <a:schemeClr val="lt1"/>
              </a:solidFill>
              <a:latin typeface="Didact Gothic"/>
              <a:ea typeface="Didact Gothic"/>
              <a:cs typeface="Didact Gothic"/>
              <a:sym typeface="Didact Gothic"/>
            </a:endParaRPr>
          </a:p>
          <a:p>
            <a:pPr indent="0" lvl="0" marL="0" rtl="0" algn="ctr">
              <a:spcBef>
                <a:spcPts val="0"/>
              </a:spcBef>
              <a:spcAft>
                <a:spcPts val="0"/>
              </a:spcAft>
              <a:buNone/>
            </a:pPr>
            <a:r>
              <a:t/>
            </a:r>
            <a:endParaRPr sz="1300" u="sng">
              <a:solidFill>
                <a:schemeClr val="lt1"/>
              </a:solidFill>
              <a:latin typeface="Didact Gothic"/>
              <a:ea typeface="Didact Gothic"/>
              <a:cs typeface="Didact Gothic"/>
              <a:sym typeface="Didact Gothic"/>
            </a:endParaRPr>
          </a:p>
          <a:p>
            <a:pPr indent="0" lvl="0" marL="0" rtl="0" algn="l">
              <a:lnSpc>
                <a:spcPct val="115000"/>
              </a:lnSpc>
              <a:spcBef>
                <a:spcPts val="0"/>
              </a:spcBef>
              <a:spcAft>
                <a:spcPts val="0"/>
              </a:spcAft>
              <a:buNone/>
            </a:pPr>
            <a:r>
              <a:t/>
            </a:r>
            <a:endParaRPr sz="1600">
              <a:solidFill>
                <a:schemeClr val="lt1"/>
              </a:solidFill>
              <a:latin typeface="Didact Gothic"/>
              <a:ea typeface="Didact Gothic"/>
              <a:cs typeface="Didact Gothic"/>
              <a:sym typeface="Didact Gothic"/>
            </a:endParaRPr>
          </a:p>
        </p:txBody>
      </p:sp>
      <p:sp>
        <p:nvSpPr>
          <p:cNvPr id="268" name="Google Shape;268;p30"/>
          <p:cNvSpPr txBox="1"/>
          <p:nvPr>
            <p:ph type="title"/>
          </p:nvPr>
        </p:nvSpPr>
        <p:spPr>
          <a:xfrm>
            <a:off x="0" y="0"/>
            <a:ext cx="9144000" cy="849300"/>
          </a:xfrm>
          <a:prstGeom prst="rect">
            <a:avLst/>
          </a:prstGeom>
          <a:solidFill>
            <a:schemeClr val="lt2"/>
          </a:solidFill>
        </p:spPr>
        <p:txBody>
          <a:bodyPr anchorCtr="0" anchor="t" bIns="91425" lIns="91425" spcFirstLastPara="1" rIns="91425" wrap="square" tIns="91425">
            <a:normAutofit/>
          </a:bodyPr>
          <a:lstStyle/>
          <a:p>
            <a:pPr indent="0" lvl="0" marL="0" rtl="0" algn="l">
              <a:spcBef>
                <a:spcPts val="0"/>
              </a:spcBef>
              <a:spcAft>
                <a:spcPts val="0"/>
              </a:spcAft>
              <a:buNone/>
            </a:pPr>
            <a:r>
              <a:rPr b="1" lang="en" sz="2500">
                <a:solidFill>
                  <a:srgbClr val="FFF5E9"/>
                </a:solidFill>
                <a:latin typeface="Didact Gothic"/>
                <a:ea typeface="Didact Gothic"/>
                <a:cs typeface="Didact Gothic"/>
                <a:sym typeface="Didact Gothic"/>
              </a:rPr>
              <a:t> </a:t>
            </a:r>
            <a:endParaRPr b="1" sz="2500">
              <a:solidFill>
                <a:srgbClr val="FFF5E9"/>
              </a:solidFill>
              <a:latin typeface="Didact Gothic"/>
              <a:ea typeface="Didact Gothic"/>
              <a:cs typeface="Didact Gothic"/>
              <a:sym typeface="Didact Gothic"/>
            </a:endParaRPr>
          </a:p>
        </p:txBody>
      </p:sp>
      <p:sp>
        <p:nvSpPr>
          <p:cNvPr id="269" name="Google Shape;269;p30"/>
          <p:cNvSpPr txBox="1"/>
          <p:nvPr/>
        </p:nvSpPr>
        <p:spPr>
          <a:xfrm>
            <a:off x="187925" y="4556750"/>
            <a:ext cx="2752200" cy="7887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sz="1300">
              <a:solidFill>
                <a:schemeClr val="dk2"/>
              </a:solidFill>
              <a:latin typeface="Didact Gothic"/>
              <a:ea typeface="Didact Gothic"/>
              <a:cs typeface="Didact Gothic"/>
              <a:sym typeface="Didact Gothic"/>
            </a:endParaRPr>
          </a:p>
        </p:txBody>
      </p:sp>
      <p:sp>
        <p:nvSpPr>
          <p:cNvPr id="270" name="Google Shape;270;p30"/>
          <p:cNvSpPr txBox="1"/>
          <p:nvPr/>
        </p:nvSpPr>
        <p:spPr>
          <a:xfrm>
            <a:off x="293950" y="196050"/>
            <a:ext cx="86904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chemeClr val="accent1"/>
                </a:solidFill>
                <a:latin typeface="Montagu Slab"/>
                <a:ea typeface="Montagu Slab"/>
                <a:cs typeface="Montagu Slab"/>
                <a:sym typeface="Montagu Slab"/>
              </a:rPr>
              <a:t>BECOMING A </a:t>
            </a:r>
            <a:r>
              <a:rPr b="1" lang="en" sz="2500">
                <a:solidFill>
                  <a:schemeClr val="accent1"/>
                </a:solidFill>
                <a:latin typeface="Montagu Slab"/>
                <a:ea typeface="Montagu Slab"/>
                <a:cs typeface="Montagu Slab"/>
                <a:sym typeface="Montagu Slab"/>
              </a:rPr>
              <a:t>FOUNDATIONAL PARTNER: </a:t>
            </a:r>
            <a:r>
              <a:rPr lang="en" sz="2500">
                <a:solidFill>
                  <a:schemeClr val="accent1"/>
                </a:solidFill>
                <a:latin typeface="Montagu Slab"/>
                <a:ea typeface="Montagu Slab"/>
                <a:cs typeface="Montagu Slab"/>
                <a:sym typeface="Montagu Slab"/>
              </a:rPr>
              <a:t>THE ASK</a:t>
            </a:r>
            <a:endParaRPr sz="2500">
              <a:solidFill>
                <a:schemeClr val="accent1"/>
              </a:solidFill>
              <a:latin typeface="Montagu Slab"/>
              <a:ea typeface="Montagu Slab"/>
              <a:cs typeface="Montagu Slab"/>
              <a:sym typeface="Montagu Slab"/>
            </a:endParaRPr>
          </a:p>
        </p:txBody>
      </p:sp>
      <p:sp>
        <p:nvSpPr>
          <p:cNvPr id="271" name="Google Shape;271;p30"/>
          <p:cNvSpPr txBox="1"/>
          <p:nvPr/>
        </p:nvSpPr>
        <p:spPr>
          <a:xfrm>
            <a:off x="2583700" y="4023350"/>
            <a:ext cx="3141600" cy="6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solidFill>
                <a:schemeClr val="lt1"/>
              </a:solidFill>
              <a:latin typeface="Didact Gothic"/>
              <a:ea typeface="Didact Gothic"/>
              <a:cs typeface="Didact Gothic"/>
              <a:sym typeface="Didact Gothic"/>
            </a:endParaRPr>
          </a:p>
        </p:txBody>
      </p:sp>
      <p:pic>
        <p:nvPicPr>
          <p:cNvPr id="272" name="Google Shape;272;p30" title="Group-2742.png"/>
          <p:cNvPicPr preferRelativeResize="0"/>
          <p:nvPr/>
        </p:nvPicPr>
        <p:blipFill rotWithShape="1">
          <a:blip r:embed="rId3">
            <a:alphaModFix/>
          </a:blip>
          <a:srcRect b="4890" l="-119320" r="119320" t="-4890"/>
          <a:stretch/>
        </p:blipFill>
        <p:spPr>
          <a:xfrm>
            <a:off x="2291426" y="3495925"/>
            <a:ext cx="3433876" cy="3148600"/>
          </a:xfrm>
          <a:prstGeom prst="rect">
            <a:avLst/>
          </a:prstGeom>
          <a:noFill/>
          <a:ln>
            <a:noFill/>
          </a:ln>
        </p:spPr>
      </p:pic>
      <p:pic>
        <p:nvPicPr>
          <p:cNvPr id="273" name="Google Shape;273;p30"/>
          <p:cNvPicPr preferRelativeResize="0"/>
          <p:nvPr/>
        </p:nvPicPr>
        <p:blipFill rotWithShape="1">
          <a:blip r:embed="rId4">
            <a:alphaModFix/>
          </a:blip>
          <a:srcRect b="12762" l="0" r="0" t="0"/>
          <a:stretch/>
        </p:blipFill>
        <p:spPr>
          <a:xfrm>
            <a:off x="5725300" y="1164350"/>
            <a:ext cx="3217300" cy="3593269"/>
          </a:xfrm>
          <a:prstGeom prst="rect">
            <a:avLst/>
          </a:prstGeom>
          <a:noFill/>
          <a:ln>
            <a:noFill/>
          </a:ln>
        </p:spPr>
      </p:pic>
      <p:sp>
        <p:nvSpPr>
          <p:cNvPr id="274" name="Google Shape;274;p30"/>
          <p:cNvSpPr txBox="1"/>
          <p:nvPr/>
        </p:nvSpPr>
        <p:spPr>
          <a:xfrm>
            <a:off x="-84550" y="4908050"/>
            <a:ext cx="43092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800">
                <a:latin typeface="Didact Gothic"/>
                <a:ea typeface="Didact Gothic"/>
                <a:cs typeface="Didact Gothic"/>
                <a:sym typeface="Didact Gothic"/>
              </a:rPr>
              <a:t>Confidential Document. Copyright: COME TOGETHER—A Community for Wine LLC</a:t>
            </a:r>
            <a:endParaRPr sz="800">
              <a:latin typeface="Didact Gothic"/>
              <a:ea typeface="Didact Gothic"/>
              <a:cs typeface="Didact Gothic"/>
              <a:sym typeface="Didact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78" name="Shape 278"/>
        <p:cNvGrpSpPr/>
        <p:nvPr/>
      </p:nvGrpSpPr>
      <p:grpSpPr>
        <a:xfrm>
          <a:off x="0" y="0"/>
          <a:ext cx="0" cy="0"/>
          <a:chOff x="0" y="0"/>
          <a:chExt cx="0" cy="0"/>
        </a:xfrm>
      </p:grpSpPr>
      <p:sp>
        <p:nvSpPr>
          <p:cNvPr id="279" name="Google Shape;279;p31"/>
          <p:cNvSpPr txBox="1"/>
          <p:nvPr/>
        </p:nvSpPr>
        <p:spPr>
          <a:xfrm>
            <a:off x="73950" y="919300"/>
            <a:ext cx="6314700" cy="3786900"/>
          </a:xfrm>
          <a:prstGeom prst="rect">
            <a:avLst/>
          </a:prstGeom>
          <a:noFill/>
          <a:ln>
            <a:noFill/>
          </a:ln>
        </p:spPr>
        <p:txBody>
          <a:bodyPr anchorCtr="0" anchor="t" bIns="91425" lIns="91425" spcFirstLastPara="1" rIns="91425" wrap="square" tIns="91425">
            <a:noAutofit/>
          </a:bodyPr>
          <a:lstStyle/>
          <a:p>
            <a:pPr indent="0" lvl="0" marL="0" marR="381000" rtl="0" algn="l">
              <a:lnSpc>
                <a:spcPct val="115000"/>
              </a:lnSpc>
              <a:spcBef>
                <a:spcPts val="0"/>
              </a:spcBef>
              <a:spcAft>
                <a:spcPts val="0"/>
              </a:spcAft>
              <a:buNone/>
            </a:pPr>
            <a:r>
              <a:t/>
            </a:r>
            <a:endParaRPr sz="1200">
              <a:solidFill>
                <a:srgbClr val="222222"/>
              </a:solidFill>
              <a:highlight>
                <a:srgbClr val="FFFFFF"/>
              </a:highlight>
            </a:endParaRPr>
          </a:p>
          <a:p>
            <a:pPr indent="-330200" lvl="0" marL="457200" rtl="0" algn="l">
              <a:lnSpc>
                <a:spcPct val="115000"/>
              </a:lnSpc>
              <a:spcBef>
                <a:spcPts val="0"/>
              </a:spcBef>
              <a:spcAft>
                <a:spcPts val="0"/>
              </a:spcAft>
              <a:buSzPts val="1600"/>
              <a:buFont typeface="Montagu Slab"/>
              <a:buChar char="●"/>
            </a:pPr>
            <a:r>
              <a:rPr lang="en" sz="1600">
                <a:latin typeface="Montagu Slab"/>
                <a:ea typeface="Montagu Slab"/>
                <a:cs typeface="Montagu Slab"/>
                <a:sym typeface="Montagu Slab"/>
              </a:rPr>
              <a:t>Wine drinking is at a critical juncture. The time to turn the tide and change narrative to a positive one, is now</a:t>
            </a:r>
            <a:endParaRPr sz="1600">
              <a:latin typeface="Montagu Slab"/>
              <a:ea typeface="Montagu Slab"/>
              <a:cs typeface="Montagu Slab"/>
              <a:sym typeface="Montagu Slab"/>
            </a:endParaRPr>
          </a:p>
          <a:p>
            <a:pPr indent="-330200" lvl="0" marL="457200" rtl="0" algn="l">
              <a:lnSpc>
                <a:spcPct val="115000"/>
              </a:lnSpc>
              <a:spcBef>
                <a:spcPts val="0"/>
              </a:spcBef>
              <a:spcAft>
                <a:spcPts val="0"/>
              </a:spcAft>
              <a:buSzPts val="1600"/>
              <a:buFont typeface="Montagu Slab"/>
              <a:buChar char="●"/>
            </a:pPr>
            <a:r>
              <a:rPr lang="en" sz="1600">
                <a:latin typeface="Montagu Slab"/>
                <a:ea typeface="Montagu Slab"/>
                <a:cs typeface="Montagu Slab"/>
                <a:sym typeface="Montagu Slab"/>
              </a:rPr>
              <a:t>Board-level leadership role in the direction of campaign strategies and activities</a:t>
            </a:r>
            <a:endParaRPr sz="1600">
              <a:latin typeface="Montagu Slab"/>
              <a:ea typeface="Montagu Slab"/>
              <a:cs typeface="Montagu Slab"/>
              <a:sym typeface="Montagu Slab"/>
            </a:endParaRPr>
          </a:p>
          <a:p>
            <a:pPr indent="-330200" lvl="0" marL="457200" rtl="0" algn="l">
              <a:lnSpc>
                <a:spcPct val="115000"/>
              </a:lnSpc>
              <a:spcBef>
                <a:spcPts val="0"/>
              </a:spcBef>
              <a:spcAft>
                <a:spcPts val="0"/>
              </a:spcAft>
              <a:buSzPts val="1600"/>
              <a:buFont typeface="Montagu Slab"/>
              <a:buChar char="●"/>
            </a:pPr>
            <a:r>
              <a:rPr lang="en" sz="1600">
                <a:latin typeface="Montagu Slab"/>
                <a:ea typeface="Montagu Slab"/>
                <a:cs typeface="Montagu Slab"/>
                <a:sym typeface="Montagu Slab"/>
              </a:rPr>
              <a:t>Key inclusion in press pitches and press releases about the campaigns; product placement</a:t>
            </a:r>
            <a:endParaRPr sz="1600">
              <a:latin typeface="Montagu Slab"/>
              <a:ea typeface="Montagu Slab"/>
              <a:cs typeface="Montagu Slab"/>
              <a:sym typeface="Montagu Slab"/>
            </a:endParaRPr>
          </a:p>
          <a:p>
            <a:pPr indent="-330200" lvl="0" marL="457200" rtl="0" algn="l">
              <a:lnSpc>
                <a:spcPct val="115000"/>
              </a:lnSpc>
              <a:spcBef>
                <a:spcPts val="0"/>
              </a:spcBef>
              <a:spcAft>
                <a:spcPts val="0"/>
              </a:spcAft>
              <a:buSzPts val="1600"/>
              <a:buFont typeface="Montagu Slab"/>
              <a:buChar char="●"/>
            </a:pPr>
            <a:r>
              <a:rPr lang="en" sz="1600">
                <a:latin typeface="Montagu Slab"/>
                <a:ea typeface="Montagu Slab"/>
                <a:cs typeface="Montagu Slab"/>
                <a:sym typeface="Montagu Slab"/>
              </a:rPr>
              <a:t>Access to Karen MacNeil for agreed upon  social media content </a:t>
            </a:r>
            <a:endParaRPr sz="1600">
              <a:latin typeface="Montagu Slab"/>
              <a:ea typeface="Montagu Slab"/>
              <a:cs typeface="Montagu Slab"/>
              <a:sym typeface="Montagu Slab"/>
            </a:endParaRPr>
          </a:p>
          <a:p>
            <a:pPr indent="-330200" lvl="0" marL="457200" rtl="0" algn="l">
              <a:lnSpc>
                <a:spcPct val="115000"/>
              </a:lnSpc>
              <a:spcBef>
                <a:spcPts val="0"/>
              </a:spcBef>
              <a:spcAft>
                <a:spcPts val="0"/>
              </a:spcAft>
              <a:buSzPts val="1600"/>
              <a:buFont typeface="Montagu Slab"/>
              <a:buChar char="●"/>
            </a:pPr>
            <a:r>
              <a:rPr lang="en" sz="1600">
                <a:latin typeface="Montagu Slab"/>
                <a:ea typeface="Montagu Slab"/>
                <a:cs typeface="Montagu Slab"/>
                <a:sym typeface="Montagu Slab"/>
              </a:rPr>
              <a:t>Access to Patrons and Friends who can positively impact your business (i.e. retailers, distributors, restaurants)</a:t>
            </a:r>
            <a:endParaRPr sz="1600">
              <a:latin typeface="Montagu Slab"/>
              <a:ea typeface="Montagu Slab"/>
              <a:cs typeface="Montagu Slab"/>
              <a:sym typeface="Montagu Slab"/>
            </a:endParaRPr>
          </a:p>
          <a:p>
            <a:pPr indent="0" lvl="0" marL="0" rtl="0" algn="l">
              <a:lnSpc>
                <a:spcPct val="115000"/>
              </a:lnSpc>
              <a:spcBef>
                <a:spcPts val="0"/>
              </a:spcBef>
              <a:spcAft>
                <a:spcPts val="0"/>
              </a:spcAft>
              <a:buNone/>
            </a:pPr>
            <a:r>
              <a:t/>
            </a:r>
            <a:endParaRPr sz="1800">
              <a:latin typeface="Didact Gothic"/>
              <a:ea typeface="Didact Gothic"/>
              <a:cs typeface="Didact Gothic"/>
              <a:sym typeface="Didact Gothic"/>
            </a:endParaRPr>
          </a:p>
          <a:p>
            <a:pPr indent="0" lvl="0" marL="0" rtl="0" algn="ctr">
              <a:spcBef>
                <a:spcPts val="0"/>
              </a:spcBef>
              <a:spcAft>
                <a:spcPts val="0"/>
              </a:spcAft>
              <a:buNone/>
            </a:pPr>
            <a:r>
              <a:t/>
            </a:r>
            <a:endParaRPr sz="1300" u="sng">
              <a:solidFill>
                <a:schemeClr val="lt1"/>
              </a:solidFill>
              <a:latin typeface="Didact Gothic"/>
              <a:ea typeface="Didact Gothic"/>
              <a:cs typeface="Didact Gothic"/>
              <a:sym typeface="Didact Gothic"/>
            </a:endParaRPr>
          </a:p>
          <a:p>
            <a:pPr indent="0" lvl="0" marL="0" rtl="0" algn="ctr">
              <a:spcBef>
                <a:spcPts val="0"/>
              </a:spcBef>
              <a:spcAft>
                <a:spcPts val="0"/>
              </a:spcAft>
              <a:buNone/>
            </a:pPr>
            <a:r>
              <a:t/>
            </a:r>
            <a:endParaRPr sz="1300" u="sng">
              <a:solidFill>
                <a:schemeClr val="lt1"/>
              </a:solidFill>
              <a:latin typeface="Didact Gothic"/>
              <a:ea typeface="Didact Gothic"/>
              <a:cs typeface="Didact Gothic"/>
              <a:sym typeface="Didact Gothic"/>
            </a:endParaRPr>
          </a:p>
          <a:p>
            <a:pPr indent="0" lvl="0" marL="0" rtl="0" algn="l">
              <a:lnSpc>
                <a:spcPct val="115000"/>
              </a:lnSpc>
              <a:spcBef>
                <a:spcPts val="0"/>
              </a:spcBef>
              <a:spcAft>
                <a:spcPts val="0"/>
              </a:spcAft>
              <a:buNone/>
            </a:pPr>
            <a:r>
              <a:t/>
            </a:r>
            <a:endParaRPr sz="1600">
              <a:solidFill>
                <a:schemeClr val="lt1"/>
              </a:solidFill>
              <a:latin typeface="Didact Gothic"/>
              <a:ea typeface="Didact Gothic"/>
              <a:cs typeface="Didact Gothic"/>
              <a:sym typeface="Didact Gothic"/>
            </a:endParaRPr>
          </a:p>
        </p:txBody>
      </p:sp>
      <p:sp>
        <p:nvSpPr>
          <p:cNvPr id="280" name="Google Shape;280;p31"/>
          <p:cNvSpPr txBox="1"/>
          <p:nvPr>
            <p:ph type="title"/>
          </p:nvPr>
        </p:nvSpPr>
        <p:spPr>
          <a:xfrm>
            <a:off x="0" y="0"/>
            <a:ext cx="9144000" cy="849300"/>
          </a:xfrm>
          <a:prstGeom prst="rect">
            <a:avLst/>
          </a:prstGeom>
          <a:solidFill>
            <a:schemeClr val="lt2"/>
          </a:solidFill>
        </p:spPr>
        <p:txBody>
          <a:bodyPr anchorCtr="0" anchor="t" bIns="91425" lIns="91425" spcFirstLastPara="1" rIns="91425" wrap="square" tIns="91425">
            <a:normAutofit/>
          </a:bodyPr>
          <a:lstStyle/>
          <a:p>
            <a:pPr indent="0" lvl="0" marL="0" rtl="0" algn="l">
              <a:spcBef>
                <a:spcPts val="0"/>
              </a:spcBef>
              <a:spcAft>
                <a:spcPts val="0"/>
              </a:spcAft>
              <a:buNone/>
            </a:pPr>
            <a:r>
              <a:rPr lang="en" sz="1300" u="sng">
                <a:solidFill>
                  <a:schemeClr val="lt1"/>
                </a:solidFill>
                <a:latin typeface="Didact Gothic"/>
                <a:ea typeface="Didact Gothic"/>
                <a:cs typeface="Didact Gothic"/>
                <a:sym typeface="Didact Gothic"/>
              </a:rPr>
              <a:t> </a:t>
            </a:r>
            <a:endParaRPr b="1" sz="2500">
              <a:solidFill>
                <a:srgbClr val="FFF5E9"/>
              </a:solidFill>
              <a:latin typeface="Didact Gothic"/>
              <a:ea typeface="Didact Gothic"/>
              <a:cs typeface="Didact Gothic"/>
              <a:sym typeface="Didact Gothic"/>
            </a:endParaRPr>
          </a:p>
        </p:txBody>
      </p:sp>
      <p:sp>
        <p:nvSpPr>
          <p:cNvPr id="281" name="Google Shape;281;p31"/>
          <p:cNvSpPr txBox="1"/>
          <p:nvPr/>
        </p:nvSpPr>
        <p:spPr>
          <a:xfrm>
            <a:off x="187925" y="4556750"/>
            <a:ext cx="2752200" cy="7887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sz="1300">
              <a:solidFill>
                <a:schemeClr val="dk2"/>
              </a:solidFill>
              <a:latin typeface="Didact Gothic"/>
              <a:ea typeface="Didact Gothic"/>
              <a:cs typeface="Didact Gothic"/>
              <a:sym typeface="Didact Gothic"/>
            </a:endParaRPr>
          </a:p>
        </p:txBody>
      </p:sp>
      <p:sp>
        <p:nvSpPr>
          <p:cNvPr id="282" name="Google Shape;282;p31"/>
          <p:cNvSpPr txBox="1"/>
          <p:nvPr/>
        </p:nvSpPr>
        <p:spPr>
          <a:xfrm>
            <a:off x="0" y="196050"/>
            <a:ext cx="91440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chemeClr val="accent1"/>
                </a:solidFill>
                <a:latin typeface="Montagu Slab"/>
                <a:ea typeface="Montagu Slab"/>
                <a:cs typeface="Montagu Slab"/>
                <a:sym typeface="Montagu Slab"/>
              </a:rPr>
              <a:t>BECOMING A</a:t>
            </a:r>
            <a:r>
              <a:rPr b="1" lang="en" sz="2500">
                <a:solidFill>
                  <a:schemeClr val="accent1"/>
                </a:solidFill>
                <a:latin typeface="Montagu Slab"/>
                <a:ea typeface="Montagu Slab"/>
                <a:cs typeface="Montagu Slab"/>
                <a:sym typeface="Montagu Slab"/>
              </a:rPr>
              <a:t> FOUNDATIONAL PARTNER: </a:t>
            </a:r>
            <a:r>
              <a:rPr lang="en" sz="2500">
                <a:solidFill>
                  <a:schemeClr val="accent1"/>
                </a:solidFill>
                <a:latin typeface="Montagu Slab"/>
                <a:ea typeface="Montagu Slab"/>
                <a:cs typeface="Montagu Slab"/>
                <a:sym typeface="Montagu Slab"/>
              </a:rPr>
              <a:t>WHY DO IT?</a:t>
            </a:r>
            <a:endParaRPr sz="2500">
              <a:solidFill>
                <a:schemeClr val="accent1"/>
              </a:solidFill>
              <a:latin typeface="Montagu Slab"/>
              <a:ea typeface="Montagu Slab"/>
              <a:cs typeface="Montagu Slab"/>
              <a:sym typeface="Montagu Slab"/>
            </a:endParaRPr>
          </a:p>
          <a:p>
            <a:pPr indent="0" lvl="0" marL="0" rtl="0" algn="ctr">
              <a:spcBef>
                <a:spcPts val="0"/>
              </a:spcBef>
              <a:spcAft>
                <a:spcPts val="0"/>
              </a:spcAft>
              <a:buNone/>
            </a:pPr>
            <a:r>
              <a:t/>
            </a:r>
            <a:endParaRPr b="1" sz="2300">
              <a:solidFill>
                <a:schemeClr val="accent1"/>
              </a:solidFill>
              <a:latin typeface="Didact Gothic"/>
              <a:ea typeface="Didact Gothic"/>
              <a:cs typeface="Didact Gothic"/>
              <a:sym typeface="Didact Gothic"/>
            </a:endParaRPr>
          </a:p>
        </p:txBody>
      </p:sp>
      <p:pic>
        <p:nvPicPr>
          <p:cNvPr id="283" name="Google Shape;283;p31" title="Group-2742.png"/>
          <p:cNvPicPr preferRelativeResize="0"/>
          <p:nvPr/>
        </p:nvPicPr>
        <p:blipFill rotWithShape="1">
          <a:blip r:embed="rId3">
            <a:alphaModFix/>
          </a:blip>
          <a:srcRect b="4890" l="-119320" r="119320" t="-4890"/>
          <a:stretch/>
        </p:blipFill>
        <p:spPr>
          <a:xfrm>
            <a:off x="2291426" y="3495925"/>
            <a:ext cx="3433876" cy="3148600"/>
          </a:xfrm>
          <a:prstGeom prst="rect">
            <a:avLst/>
          </a:prstGeom>
          <a:noFill/>
          <a:ln>
            <a:noFill/>
          </a:ln>
        </p:spPr>
      </p:pic>
      <p:pic>
        <p:nvPicPr>
          <p:cNvPr id="284" name="Google Shape;284;p31"/>
          <p:cNvPicPr preferRelativeResize="0"/>
          <p:nvPr/>
        </p:nvPicPr>
        <p:blipFill>
          <a:blip r:embed="rId4">
            <a:alphaModFix/>
          </a:blip>
          <a:stretch>
            <a:fillRect/>
          </a:stretch>
        </p:blipFill>
        <p:spPr>
          <a:xfrm>
            <a:off x="6498109" y="965125"/>
            <a:ext cx="2344418" cy="3942925"/>
          </a:xfrm>
          <a:prstGeom prst="rect">
            <a:avLst/>
          </a:prstGeom>
          <a:noFill/>
          <a:ln>
            <a:noFill/>
          </a:ln>
        </p:spPr>
      </p:pic>
      <p:sp>
        <p:nvSpPr>
          <p:cNvPr id="285" name="Google Shape;285;p31"/>
          <p:cNvSpPr txBox="1"/>
          <p:nvPr/>
        </p:nvSpPr>
        <p:spPr>
          <a:xfrm>
            <a:off x="-84550" y="4908050"/>
            <a:ext cx="43092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800">
                <a:latin typeface="Didact Gothic"/>
                <a:ea typeface="Didact Gothic"/>
                <a:cs typeface="Didact Gothic"/>
                <a:sym typeface="Didact Gothic"/>
              </a:rPr>
              <a:t>Confidential Document. Copyright: COME TOGETHER—A Community for Wine LLC</a:t>
            </a:r>
            <a:endParaRPr sz="800">
              <a:latin typeface="Didact Gothic"/>
              <a:ea typeface="Didact Gothic"/>
              <a:cs typeface="Didact Gothic"/>
              <a:sym typeface="Didact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82" name="Shape 82"/>
        <p:cNvGrpSpPr/>
        <p:nvPr/>
      </p:nvGrpSpPr>
      <p:grpSpPr>
        <a:xfrm>
          <a:off x="0" y="0"/>
          <a:ext cx="0" cy="0"/>
          <a:chOff x="0" y="0"/>
          <a:chExt cx="0" cy="0"/>
        </a:xfrm>
      </p:grpSpPr>
      <p:sp>
        <p:nvSpPr>
          <p:cNvPr id="83" name="Google Shape;83;p15"/>
          <p:cNvSpPr txBox="1"/>
          <p:nvPr>
            <p:ph type="title"/>
          </p:nvPr>
        </p:nvSpPr>
        <p:spPr>
          <a:xfrm>
            <a:off x="311700" y="490950"/>
            <a:ext cx="8520600" cy="623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2500">
                <a:solidFill>
                  <a:schemeClr val="accent1"/>
                </a:solidFill>
                <a:latin typeface="Didact Gothic"/>
                <a:ea typeface="Didact Gothic"/>
                <a:cs typeface="Didact Gothic"/>
                <a:sym typeface="Didact Gothic"/>
              </a:rPr>
              <a:t>WHAT IS IT?</a:t>
            </a:r>
            <a:endParaRPr sz="2500">
              <a:solidFill>
                <a:schemeClr val="accent1"/>
              </a:solidFill>
              <a:latin typeface="Didact Gothic"/>
              <a:ea typeface="Didact Gothic"/>
              <a:cs typeface="Didact Gothic"/>
              <a:sym typeface="Didact Gothic"/>
            </a:endParaRPr>
          </a:p>
        </p:txBody>
      </p:sp>
      <p:sp>
        <p:nvSpPr>
          <p:cNvPr id="84" name="Google Shape;84;p15"/>
          <p:cNvSpPr txBox="1"/>
          <p:nvPr>
            <p:ph idx="1" type="body"/>
          </p:nvPr>
        </p:nvSpPr>
        <p:spPr>
          <a:xfrm>
            <a:off x="98425" y="1686900"/>
            <a:ext cx="5915100" cy="1598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00">
                <a:solidFill>
                  <a:srgbClr val="000000"/>
                </a:solidFill>
                <a:latin typeface="Montagu Slab"/>
                <a:ea typeface="Montagu Slab"/>
                <a:cs typeface="Montagu Slab"/>
                <a:sym typeface="Montagu Slab"/>
              </a:rPr>
              <a:t>COME TOGETHER– A Community for Wine Inc. is a mission driven company committed to communicating positive messages about moderate wine consumption. </a:t>
            </a:r>
            <a:endParaRPr sz="1400">
              <a:solidFill>
                <a:srgbClr val="000000"/>
              </a:solidFill>
              <a:latin typeface="Montagu Slab"/>
              <a:ea typeface="Montagu Slab"/>
              <a:cs typeface="Montagu Slab"/>
              <a:sym typeface="Montagu Slab"/>
            </a:endParaRPr>
          </a:p>
          <a:p>
            <a:pPr indent="0" lvl="0" marL="0" rtl="0" algn="l">
              <a:lnSpc>
                <a:spcPct val="115000"/>
              </a:lnSpc>
              <a:spcBef>
                <a:spcPts val="0"/>
              </a:spcBef>
              <a:spcAft>
                <a:spcPts val="0"/>
              </a:spcAft>
              <a:buNone/>
            </a:pPr>
            <a:r>
              <a:t/>
            </a:r>
            <a:endParaRPr sz="1400">
              <a:solidFill>
                <a:srgbClr val="000000"/>
              </a:solidFill>
              <a:latin typeface="Montagu Slab"/>
              <a:ea typeface="Montagu Slab"/>
              <a:cs typeface="Montagu Slab"/>
              <a:sym typeface="Montagu Slab"/>
            </a:endParaRPr>
          </a:p>
          <a:p>
            <a:pPr indent="0" lvl="0" marL="0" rtl="0" algn="l">
              <a:lnSpc>
                <a:spcPct val="115000"/>
              </a:lnSpc>
              <a:spcBef>
                <a:spcPts val="0"/>
              </a:spcBef>
              <a:spcAft>
                <a:spcPts val="0"/>
              </a:spcAft>
              <a:buNone/>
            </a:pPr>
            <a:r>
              <a:rPr lang="en" sz="1400">
                <a:solidFill>
                  <a:srgbClr val="000000"/>
                </a:solidFill>
                <a:latin typeface="Montagu Slab"/>
                <a:ea typeface="Montagu Slab"/>
                <a:cs typeface="Montagu Slab"/>
                <a:sym typeface="Montagu Slab"/>
              </a:rPr>
              <a:t>Through campaigns like Come Over October and Share &amp; Pair Sundays, we hope to keep wine’s beneficial role in culture and lifestyle alive– and to help it thrive. </a:t>
            </a:r>
            <a:endParaRPr sz="1400">
              <a:solidFill>
                <a:srgbClr val="000000"/>
              </a:solidFill>
              <a:latin typeface="Montagu Slab"/>
              <a:ea typeface="Montagu Slab"/>
              <a:cs typeface="Montagu Slab"/>
              <a:sym typeface="Montagu Slab"/>
            </a:endParaRPr>
          </a:p>
          <a:p>
            <a:pPr indent="0" lvl="0" marL="0" rtl="0" algn="l">
              <a:lnSpc>
                <a:spcPct val="115000"/>
              </a:lnSpc>
              <a:spcBef>
                <a:spcPts val="0"/>
              </a:spcBef>
              <a:spcAft>
                <a:spcPts val="0"/>
              </a:spcAft>
              <a:buNone/>
            </a:pPr>
            <a:r>
              <a:t/>
            </a:r>
            <a:endParaRPr sz="1400">
              <a:solidFill>
                <a:srgbClr val="000000"/>
              </a:solidFill>
              <a:latin typeface="Montagu Slab"/>
              <a:ea typeface="Montagu Slab"/>
              <a:cs typeface="Montagu Slab"/>
              <a:sym typeface="Montagu Slab"/>
            </a:endParaRPr>
          </a:p>
          <a:p>
            <a:pPr indent="0" lvl="0" marL="0" rtl="0" algn="l">
              <a:lnSpc>
                <a:spcPct val="115000"/>
              </a:lnSpc>
              <a:spcBef>
                <a:spcPts val="0"/>
              </a:spcBef>
              <a:spcAft>
                <a:spcPts val="0"/>
              </a:spcAft>
              <a:buNone/>
            </a:pPr>
            <a:r>
              <a:t/>
            </a:r>
            <a:endParaRPr sz="1400">
              <a:solidFill>
                <a:srgbClr val="000000"/>
              </a:solidFill>
              <a:latin typeface="Montagu Slab"/>
              <a:ea typeface="Montagu Slab"/>
              <a:cs typeface="Montagu Slab"/>
              <a:sym typeface="Montagu Slab"/>
            </a:endParaRPr>
          </a:p>
          <a:p>
            <a:pPr indent="0" lvl="0" marL="0" rtl="0" algn="l">
              <a:lnSpc>
                <a:spcPct val="115000"/>
              </a:lnSpc>
              <a:spcBef>
                <a:spcPts val="0"/>
              </a:spcBef>
              <a:spcAft>
                <a:spcPts val="0"/>
              </a:spcAft>
              <a:buNone/>
            </a:pPr>
            <a:r>
              <a:t/>
            </a:r>
            <a:endParaRPr sz="1400">
              <a:solidFill>
                <a:srgbClr val="000000"/>
              </a:solidFill>
              <a:latin typeface="Montagu Slab"/>
              <a:ea typeface="Montagu Slab"/>
              <a:cs typeface="Montagu Slab"/>
              <a:sym typeface="Montagu Slab"/>
            </a:endParaRPr>
          </a:p>
          <a:p>
            <a:pPr indent="0" lvl="0" marL="0" rtl="0" algn="l">
              <a:lnSpc>
                <a:spcPct val="115000"/>
              </a:lnSpc>
              <a:spcBef>
                <a:spcPts val="0"/>
              </a:spcBef>
              <a:spcAft>
                <a:spcPts val="0"/>
              </a:spcAft>
              <a:buNone/>
            </a:pPr>
            <a:r>
              <a:t/>
            </a:r>
            <a:endParaRPr sz="1400">
              <a:solidFill>
                <a:srgbClr val="000000"/>
              </a:solidFill>
              <a:latin typeface="Montagu Slab"/>
              <a:ea typeface="Montagu Slab"/>
              <a:cs typeface="Montagu Slab"/>
              <a:sym typeface="Montagu Slab"/>
            </a:endParaRPr>
          </a:p>
        </p:txBody>
      </p:sp>
      <p:pic>
        <p:nvPicPr>
          <p:cNvPr id="85" name="Google Shape;85;p15" title="shutterstock_486675022.jpg"/>
          <p:cNvPicPr preferRelativeResize="0"/>
          <p:nvPr/>
        </p:nvPicPr>
        <p:blipFill>
          <a:blip r:embed="rId3">
            <a:alphaModFix/>
          </a:blip>
          <a:stretch>
            <a:fillRect/>
          </a:stretch>
        </p:blipFill>
        <p:spPr>
          <a:xfrm>
            <a:off x="6103402" y="1636650"/>
            <a:ext cx="2814249" cy="1870201"/>
          </a:xfrm>
          <a:prstGeom prst="rect">
            <a:avLst/>
          </a:prstGeom>
          <a:noFill/>
          <a:ln>
            <a:noFill/>
          </a:ln>
        </p:spPr>
      </p:pic>
      <p:sp>
        <p:nvSpPr>
          <p:cNvPr id="86" name="Google Shape;86;p15"/>
          <p:cNvSpPr txBox="1"/>
          <p:nvPr>
            <p:ph type="title"/>
          </p:nvPr>
        </p:nvSpPr>
        <p:spPr>
          <a:xfrm>
            <a:off x="0" y="0"/>
            <a:ext cx="9144000" cy="1307400"/>
          </a:xfrm>
          <a:prstGeom prst="rect">
            <a:avLst/>
          </a:prstGeom>
          <a:solidFill>
            <a:schemeClr val="lt2"/>
          </a:solidFill>
        </p:spPr>
        <p:txBody>
          <a:bodyPr anchorCtr="0" anchor="ctr" bIns="91425" lIns="91425" spcFirstLastPara="1" rIns="91425" wrap="square" tIns="91425">
            <a:normAutofit/>
          </a:bodyPr>
          <a:lstStyle/>
          <a:p>
            <a:pPr indent="0" lvl="0" marL="0" rtl="0" algn="l">
              <a:spcBef>
                <a:spcPts val="0"/>
              </a:spcBef>
              <a:spcAft>
                <a:spcPts val="0"/>
              </a:spcAft>
              <a:buNone/>
            </a:pPr>
            <a:r>
              <a:rPr b="1" lang="en">
                <a:solidFill>
                  <a:schemeClr val="accent1"/>
                </a:solidFill>
                <a:latin typeface="Montagu Slab"/>
                <a:ea typeface="Montagu Slab"/>
                <a:cs typeface="Montagu Slab"/>
                <a:sym typeface="Montagu Slab"/>
              </a:rPr>
              <a:t>COME TOGETHER– A COMMUNITY FOR WINE:</a:t>
            </a:r>
            <a:endParaRPr b="1">
              <a:solidFill>
                <a:srgbClr val="FFF5E9"/>
              </a:solidFill>
              <a:latin typeface="Montagu Slab"/>
              <a:ea typeface="Montagu Slab"/>
              <a:cs typeface="Montagu Slab"/>
              <a:sym typeface="Montagu Slab"/>
            </a:endParaRPr>
          </a:p>
        </p:txBody>
      </p:sp>
      <p:pic>
        <p:nvPicPr>
          <p:cNvPr id="87" name="Google Shape;87;p15"/>
          <p:cNvPicPr preferRelativeResize="0"/>
          <p:nvPr/>
        </p:nvPicPr>
        <p:blipFill>
          <a:blip r:embed="rId4">
            <a:alphaModFix/>
          </a:blip>
          <a:stretch>
            <a:fillRect/>
          </a:stretch>
        </p:blipFill>
        <p:spPr>
          <a:xfrm>
            <a:off x="27625" y="29100"/>
            <a:ext cx="440025" cy="428250"/>
          </a:xfrm>
          <a:prstGeom prst="rect">
            <a:avLst/>
          </a:prstGeom>
          <a:noFill/>
          <a:ln>
            <a:noFill/>
          </a:ln>
        </p:spPr>
      </p:pic>
      <p:sp>
        <p:nvSpPr>
          <p:cNvPr id="88" name="Google Shape;88;p15"/>
          <p:cNvSpPr txBox="1"/>
          <p:nvPr/>
        </p:nvSpPr>
        <p:spPr>
          <a:xfrm>
            <a:off x="-84550" y="4908050"/>
            <a:ext cx="43092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800">
                <a:latin typeface="Didact Gothic"/>
                <a:ea typeface="Didact Gothic"/>
                <a:cs typeface="Didact Gothic"/>
                <a:sym typeface="Didact Gothic"/>
              </a:rPr>
              <a:t>Confidential Document. Copyright: COME TOGETHER—A Community for Wine LLC</a:t>
            </a:r>
            <a:endParaRPr sz="800">
              <a:latin typeface="Didact Gothic"/>
              <a:ea typeface="Didact Gothic"/>
              <a:cs typeface="Didact Gothic"/>
              <a:sym typeface="Didact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92" name="Shape 92"/>
        <p:cNvGrpSpPr/>
        <p:nvPr/>
      </p:nvGrpSpPr>
      <p:grpSpPr>
        <a:xfrm>
          <a:off x="0" y="0"/>
          <a:ext cx="0" cy="0"/>
          <a:chOff x="0" y="0"/>
          <a:chExt cx="0" cy="0"/>
        </a:xfrm>
      </p:grpSpPr>
      <p:sp>
        <p:nvSpPr>
          <p:cNvPr id="93" name="Google Shape;93;p16"/>
          <p:cNvSpPr txBox="1"/>
          <p:nvPr>
            <p:ph type="title"/>
          </p:nvPr>
        </p:nvSpPr>
        <p:spPr>
          <a:xfrm>
            <a:off x="311700" y="490950"/>
            <a:ext cx="8520600" cy="623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2500">
                <a:solidFill>
                  <a:schemeClr val="accent1"/>
                </a:solidFill>
                <a:latin typeface="Didact Gothic"/>
                <a:ea typeface="Didact Gothic"/>
                <a:cs typeface="Didact Gothic"/>
                <a:sym typeface="Didact Gothic"/>
              </a:rPr>
              <a:t>WHAT IS IT?</a:t>
            </a:r>
            <a:endParaRPr sz="2500">
              <a:solidFill>
                <a:schemeClr val="accent1"/>
              </a:solidFill>
              <a:latin typeface="Didact Gothic"/>
              <a:ea typeface="Didact Gothic"/>
              <a:cs typeface="Didact Gothic"/>
              <a:sym typeface="Didact Gothic"/>
            </a:endParaRPr>
          </a:p>
        </p:txBody>
      </p:sp>
      <p:sp>
        <p:nvSpPr>
          <p:cNvPr id="94" name="Google Shape;94;p16"/>
          <p:cNvSpPr txBox="1"/>
          <p:nvPr>
            <p:ph type="title"/>
          </p:nvPr>
        </p:nvSpPr>
        <p:spPr>
          <a:xfrm>
            <a:off x="0" y="0"/>
            <a:ext cx="9144000" cy="1307400"/>
          </a:xfrm>
          <a:prstGeom prst="rect">
            <a:avLst/>
          </a:prstGeom>
          <a:solidFill>
            <a:schemeClr val="lt2"/>
          </a:solidFill>
        </p:spPr>
        <p:txBody>
          <a:bodyPr anchorCtr="0" anchor="ctr" bIns="91425" lIns="91425" spcFirstLastPara="1" rIns="91425" wrap="square" tIns="91425">
            <a:normAutofit/>
          </a:bodyPr>
          <a:lstStyle/>
          <a:p>
            <a:pPr indent="0" lvl="0" marL="0" rtl="0" algn="ctr">
              <a:spcBef>
                <a:spcPts val="0"/>
              </a:spcBef>
              <a:spcAft>
                <a:spcPts val="0"/>
              </a:spcAft>
              <a:buNone/>
            </a:pPr>
            <a:r>
              <a:rPr b="1" lang="en" sz="3000">
                <a:solidFill>
                  <a:schemeClr val="accent1"/>
                </a:solidFill>
                <a:latin typeface="Montagu Slab"/>
                <a:ea typeface="Montagu Slab"/>
                <a:cs typeface="Montagu Slab"/>
                <a:sym typeface="Montagu Slab"/>
              </a:rPr>
              <a:t>WHO IS BEHIND IT?</a:t>
            </a:r>
            <a:endParaRPr b="1" sz="3000">
              <a:solidFill>
                <a:srgbClr val="FFF5E9"/>
              </a:solidFill>
              <a:latin typeface="Montagu Slab"/>
              <a:ea typeface="Montagu Slab"/>
              <a:cs typeface="Montagu Slab"/>
              <a:sym typeface="Montagu Slab"/>
            </a:endParaRPr>
          </a:p>
        </p:txBody>
      </p:sp>
      <p:pic>
        <p:nvPicPr>
          <p:cNvPr id="95" name="Google Shape;95;p16"/>
          <p:cNvPicPr preferRelativeResize="0"/>
          <p:nvPr/>
        </p:nvPicPr>
        <p:blipFill>
          <a:blip r:embed="rId3">
            <a:alphaModFix/>
          </a:blip>
          <a:stretch>
            <a:fillRect/>
          </a:stretch>
        </p:blipFill>
        <p:spPr>
          <a:xfrm>
            <a:off x="27625" y="29100"/>
            <a:ext cx="440025" cy="428250"/>
          </a:xfrm>
          <a:prstGeom prst="rect">
            <a:avLst/>
          </a:prstGeom>
          <a:noFill/>
          <a:ln>
            <a:noFill/>
          </a:ln>
        </p:spPr>
      </p:pic>
      <p:sp>
        <p:nvSpPr>
          <p:cNvPr id="96" name="Google Shape;96;p16"/>
          <p:cNvSpPr txBox="1"/>
          <p:nvPr>
            <p:ph idx="1" type="body"/>
          </p:nvPr>
        </p:nvSpPr>
        <p:spPr>
          <a:xfrm>
            <a:off x="346425" y="1353000"/>
            <a:ext cx="8262900" cy="1057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solidFill>
                  <a:srgbClr val="000000"/>
                </a:solidFill>
                <a:latin typeface="Montagu Slab"/>
                <a:ea typeface="Montagu Slab"/>
                <a:cs typeface="Montagu Slab"/>
                <a:sym typeface="Montagu Slab"/>
              </a:rPr>
              <a:t>The idea for </a:t>
            </a:r>
            <a:r>
              <a:rPr b="1" lang="en" sz="1200">
                <a:solidFill>
                  <a:srgbClr val="000000"/>
                </a:solidFill>
                <a:latin typeface="Montagu Slab"/>
                <a:ea typeface="Montagu Slab"/>
                <a:cs typeface="Montagu Slab"/>
                <a:sym typeface="Montagu Slab"/>
              </a:rPr>
              <a:t>Come Together For Wine </a:t>
            </a:r>
            <a:r>
              <a:rPr lang="en" sz="1200">
                <a:solidFill>
                  <a:srgbClr val="000000"/>
                </a:solidFill>
                <a:latin typeface="Montagu Slab"/>
                <a:ea typeface="Montagu Slab"/>
                <a:cs typeface="Montagu Slab"/>
                <a:sym typeface="Montagu Slab"/>
              </a:rPr>
              <a:t>was conceived in Spring 2024 by </a:t>
            </a:r>
            <a:r>
              <a:rPr b="1" lang="en" sz="1200">
                <a:solidFill>
                  <a:srgbClr val="000000"/>
                </a:solidFill>
                <a:latin typeface="Montagu Slab"/>
                <a:ea typeface="Montagu Slab"/>
                <a:cs typeface="Montagu Slab"/>
                <a:sym typeface="Montagu Slab"/>
              </a:rPr>
              <a:t>Karen MacNeil, author of </a:t>
            </a:r>
            <a:r>
              <a:rPr b="1" i="1" lang="en" sz="1200">
                <a:solidFill>
                  <a:srgbClr val="000000"/>
                </a:solidFill>
                <a:latin typeface="Montagu Slab"/>
                <a:ea typeface="Montagu Slab"/>
                <a:cs typeface="Montagu Slab"/>
                <a:sym typeface="Montagu Slab"/>
              </a:rPr>
              <a:t>The Wine Bible</a:t>
            </a:r>
            <a:r>
              <a:rPr b="1" lang="en" sz="1200">
                <a:solidFill>
                  <a:srgbClr val="000000"/>
                </a:solidFill>
                <a:latin typeface="Montagu Slab"/>
                <a:ea typeface="Montagu Slab"/>
                <a:cs typeface="Montagu Slab"/>
                <a:sym typeface="Montagu Slab"/>
              </a:rPr>
              <a:t>.</a:t>
            </a:r>
            <a:r>
              <a:rPr lang="en" sz="1200">
                <a:solidFill>
                  <a:srgbClr val="000000"/>
                </a:solidFill>
                <a:latin typeface="Montagu Slab"/>
                <a:ea typeface="Montagu Slab"/>
                <a:cs typeface="Montagu Slab"/>
                <a:sym typeface="Montagu Slab"/>
              </a:rPr>
              <a:t> MacNeil shared the idea with two friends-- </a:t>
            </a:r>
            <a:r>
              <a:rPr b="1" lang="en" sz="1200">
                <a:solidFill>
                  <a:srgbClr val="000000"/>
                </a:solidFill>
                <a:latin typeface="Montagu Slab"/>
                <a:ea typeface="Montagu Slab"/>
                <a:cs typeface="Montagu Slab"/>
                <a:sym typeface="Montagu Slab"/>
              </a:rPr>
              <a:t>Kimberly Charles and Gino Colangelo-</a:t>
            </a:r>
            <a:r>
              <a:rPr lang="en" sz="1200">
                <a:solidFill>
                  <a:srgbClr val="000000"/>
                </a:solidFill>
                <a:latin typeface="Montagu Slab"/>
                <a:ea typeface="Montagu Slab"/>
                <a:cs typeface="Montagu Slab"/>
                <a:sym typeface="Montagu Slab"/>
              </a:rPr>
              <a:t>- who are marketing and public relations specialists. Together, the three formed the mission-driven company, </a:t>
            </a:r>
            <a:r>
              <a:rPr b="1" lang="en" sz="1200">
                <a:solidFill>
                  <a:srgbClr val="000000"/>
                </a:solidFill>
                <a:latin typeface="Montagu Slab"/>
                <a:ea typeface="Montagu Slab"/>
                <a:cs typeface="Montagu Slab"/>
                <a:sym typeface="Montagu Slab"/>
              </a:rPr>
              <a:t>COME TOGETHER-- A Community for Wine,</a:t>
            </a:r>
            <a:r>
              <a:rPr lang="en" sz="1200">
                <a:solidFill>
                  <a:srgbClr val="000000"/>
                </a:solidFill>
                <a:latin typeface="Montagu Slab"/>
                <a:ea typeface="Montagu Slab"/>
                <a:cs typeface="Montagu Slab"/>
                <a:sym typeface="Montagu Slab"/>
              </a:rPr>
              <a:t> whose first campaign was </a:t>
            </a:r>
            <a:r>
              <a:rPr i="1" lang="en" sz="1200">
                <a:solidFill>
                  <a:srgbClr val="000000"/>
                </a:solidFill>
                <a:latin typeface="Montagu Slab"/>
                <a:ea typeface="Montagu Slab"/>
                <a:cs typeface="Montagu Slab"/>
                <a:sym typeface="Montagu Slab"/>
              </a:rPr>
              <a:t>Come Over October  2024.</a:t>
            </a:r>
            <a:r>
              <a:rPr lang="en" sz="1200">
                <a:solidFill>
                  <a:srgbClr val="000000"/>
                </a:solidFill>
                <a:latin typeface="Montagu Slab"/>
                <a:ea typeface="Montagu Slab"/>
                <a:cs typeface="Montagu Slab"/>
                <a:sym typeface="Montagu Slab"/>
              </a:rPr>
              <a:t> </a:t>
            </a:r>
            <a:endParaRPr sz="1200">
              <a:solidFill>
                <a:srgbClr val="000000"/>
              </a:solidFill>
              <a:latin typeface="Montagu Slab"/>
              <a:ea typeface="Montagu Slab"/>
              <a:cs typeface="Montagu Slab"/>
              <a:sym typeface="Montagu Slab"/>
            </a:endParaRPr>
          </a:p>
          <a:p>
            <a:pPr indent="0" lvl="0" marL="0" rtl="0" algn="l">
              <a:lnSpc>
                <a:spcPct val="100000"/>
              </a:lnSpc>
              <a:spcBef>
                <a:spcPts val="0"/>
              </a:spcBef>
              <a:spcAft>
                <a:spcPts val="0"/>
              </a:spcAft>
              <a:buNone/>
            </a:pPr>
            <a:r>
              <a:t/>
            </a:r>
            <a:endParaRPr sz="1200">
              <a:solidFill>
                <a:schemeClr val="lt1"/>
              </a:solidFill>
              <a:latin typeface="Montagu Slab"/>
              <a:ea typeface="Montagu Slab"/>
              <a:cs typeface="Montagu Slab"/>
              <a:sym typeface="Montagu Slab"/>
            </a:endParaRPr>
          </a:p>
          <a:p>
            <a:pPr indent="0" lvl="0" marL="0" rtl="0" algn="l">
              <a:spcBef>
                <a:spcPts val="0"/>
              </a:spcBef>
              <a:spcAft>
                <a:spcPts val="1200"/>
              </a:spcAft>
              <a:buNone/>
            </a:pPr>
            <a:r>
              <a:t/>
            </a:r>
            <a:endParaRPr sz="1200">
              <a:latin typeface="Montagu Slab"/>
              <a:ea typeface="Montagu Slab"/>
              <a:cs typeface="Montagu Slab"/>
              <a:sym typeface="Montagu Slab"/>
            </a:endParaRPr>
          </a:p>
        </p:txBody>
      </p:sp>
      <p:pic>
        <p:nvPicPr>
          <p:cNvPr id="97" name="Google Shape;97;p16"/>
          <p:cNvPicPr preferRelativeResize="0"/>
          <p:nvPr/>
        </p:nvPicPr>
        <p:blipFill>
          <a:blip r:embed="rId4">
            <a:alphaModFix/>
          </a:blip>
          <a:stretch>
            <a:fillRect/>
          </a:stretch>
        </p:blipFill>
        <p:spPr>
          <a:xfrm>
            <a:off x="3624375" y="2482209"/>
            <a:ext cx="1383280" cy="1407566"/>
          </a:xfrm>
          <a:prstGeom prst="rect">
            <a:avLst/>
          </a:prstGeom>
          <a:noFill/>
          <a:ln>
            <a:noFill/>
          </a:ln>
        </p:spPr>
      </p:pic>
      <p:pic>
        <p:nvPicPr>
          <p:cNvPr id="98" name="Google Shape;98;p16"/>
          <p:cNvPicPr preferRelativeResize="0"/>
          <p:nvPr/>
        </p:nvPicPr>
        <p:blipFill>
          <a:blip r:embed="rId5">
            <a:alphaModFix/>
          </a:blip>
          <a:stretch>
            <a:fillRect/>
          </a:stretch>
        </p:blipFill>
        <p:spPr>
          <a:xfrm>
            <a:off x="1212231" y="2482200"/>
            <a:ext cx="1416107" cy="1407565"/>
          </a:xfrm>
          <a:prstGeom prst="rect">
            <a:avLst/>
          </a:prstGeom>
          <a:noFill/>
          <a:ln>
            <a:noFill/>
          </a:ln>
        </p:spPr>
      </p:pic>
      <p:pic>
        <p:nvPicPr>
          <p:cNvPr id="99" name="Google Shape;99;p16"/>
          <p:cNvPicPr preferRelativeResize="0"/>
          <p:nvPr/>
        </p:nvPicPr>
        <p:blipFill>
          <a:blip r:embed="rId6">
            <a:alphaModFix/>
          </a:blip>
          <a:stretch>
            <a:fillRect/>
          </a:stretch>
        </p:blipFill>
        <p:spPr>
          <a:xfrm>
            <a:off x="6117316" y="2482510"/>
            <a:ext cx="1416109" cy="1406956"/>
          </a:xfrm>
          <a:prstGeom prst="rect">
            <a:avLst/>
          </a:prstGeom>
          <a:noFill/>
          <a:ln>
            <a:noFill/>
          </a:ln>
        </p:spPr>
      </p:pic>
      <p:sp>
        <p:nvSpPr>
          <p:cNvPr id="100" name="Google Shape;100;p16"/>
          <p:cNvSpPr txBox="1"/>
          <p:nvPr/>
        </p:nvSpPr>
        <p:spPr>
          <a:xfrm>
            <a:off x="5125425" y="3888875"/>
            <a:ext cx="3399900" cy="95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Montagu Slab"/>
                <a:ea typeface="Montagu Slab"/>
                <a:cs typeface="Montagu Slab"/>
                <a:sym typeface="Montagu Slab"/>
              </a:rPr>
              <a:t>Kimberly Charles, DipWSET</a:t>
            </a:r>
            <a:endParaRPr b="1">
              <a:latin typeface="Montagu Slab"/>
              <a:ea typeface="Montagu Slab"/>
              <a:cs typeface="Montagu Slab"/>
              <a:sym typeface="Montagu Slab"/>
            </a:endParaRPr>
          </a:p>
          <a:p>
            <a:pPr indent="0" lvl="0" marL="0" rtl="0" algn="ctr">
              <a:spcBef>
                <a:spcPts val="0"/>
              </a:spcBef>
              <a:spcAft>
                <a:spcPts val="0"/>
              </a:spcAft>
              <a:buNone/>
            </a:pPr>
            <a:r>
              <a:rPr lang="en">
                <a:latin typeface="Montagu Slab"/>
                <a:ea typeface="Montagu Slab"/>
                <a:cs typeface="Montagu Slab"/>
                <a:sym typeface="Montagu Slab"/>
              </a:rPr>
              <a:t>President &amp; Founder, </a:t>
            </a:r>
            <a:endParaRPr>
              <a:latin typeface="Montagu Slab"/>
              <a:ea typeface="Montagu Slab"/>
              <a:cs typeface="Montagu Slab"/>
              <a:sym typeface="Montagu Slab"/>
            </a:endParaRPr>
          </a:p>
          <a:p>
            <a:pPr indent="0" lvl="0" marL="0" rtl="0" algn="ctr">
              <a:spcBef>
                <a:spcPts val="0"/>
              </a:spcBef>
              <a:spcAft>
                <a:spcPts val="0"/>
              </a:spcAft>
              <a:buNone/>
            </a:pPr>
            <a:r>
              <a:rPr lang="en">
                <a:latin typeface="Montagu Slab"/>
                <a:ea typeface="Montagu Slab"/>
                <a:cs typeface="Montagu Slab"/>
                <a:sym typeface="Montagu Slab"/>
              </a:rPr>
              <a:t>Charles Communications </a:t>
            </a:r>
            <a:endParaRPr>
              <a:latin typeface="Montagu Slab"/>
              <a:ea typeface="Montagu Slab"/>
              <a:cs typeface="Montagu Slab"/>
              <a:sym typeface="Montagu Slab"/>
            </a:endParaRPr>
          </a:p>
          <a:p>
            <a:pPr indent="0" lvl="0" marL="0" rtl="0" algn="ctr">
              <a:spcBef>
                <a:spcPts val="0"/>
              </a:spcBef>
              <a:spcAft>
                <a:spcPts val="0"/>
              </a:spcAft>
              <a:buNone/>
            </a:pPr>
            <a:r>
              <a:rPr lang="en">
                <a:latin typeface="Montagu Slab"/>
                <a:ea typeface="Montagu Slab"/>
                <a:cs typeface="Montagu Slab"/>
                <a:sym typeface="Montagu Slab"/>
              </a:rPr>
              <a:t>Associates</a:t>
            </a:r>
            <a:r>
              <a:rPr lang="en" sz="1500">
                <a:latin typeface="Didact Gothic"/>
                <a:ea typeface="Didact Gothic"/>
                <a:cs typeface="Didact Gothic"/>
                <a:sym typeface="Didact Gothic"/>
              </a:rPr>
              <a:t> </a:t>
            </a:r>
            <a:endParaRPr sz="1500">
              <a:latin typeface="Didact Gothic"/>
              <a:ea typeface="Didact Gothic"/>
              <a:cs typeface="Didact Gothic"/>
              <a:sym typeface="Didact Gothic"/>
            </a:endParaRPr>
          </a:p>
        </p:txBody>
      </p:sp>
      <p:sp>
        <p:nvSpPr>
          <p:cNvPr id="101" name="Google Shape;101;p16"/>
          <p:cNvSpPr txBox="1"/>
          <p:nvPr/>
        </p:nvSpPr>
        <p:spPr>
          <a:xfrm>
            <a:off x="876575" y="3888875"/>
            <a:ext cx="2087400" cy="78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Montagu Slab"/>
                <a:ea typeface="Montagu Slab"/>
                <a:cs typeface="Montagu Slab"/>
                <a:sym typeface="Montagu Slab"/>
              </a:rPr>
              <a:t>Gino Colangelo</a:t>
            </a:r>
            <a:endParaRPr>
              <a:latin typeface="Montagu Slab"/>
              <a:ea typeface="Montagu Slab"/>
              <a:cs typeface="Montagu Slab"/>
              <a:sym typeface="Montagu Slab"/>
            </a:endParaRPr>
          </a:p>
          <a:p>
            <a:pPr indent="0" lvl="0" marL="0" rtl="0" algn="ctr">
              <a:spcBef>
                <a:spcPts val="0"/>
              </a:spcBef>
              <a:spcAft>
                <a:spcPts val="0"/>
              </a:spcAft>
              <a:buNone/>
            </a:pPr>
            <a:r>
              <a:rPr lang="en">
                <a:latin typeface="Montagu Slab"/>
                <a:ea typeface="Montagu Slab"/>
                <a:cs typeface="Montagu Slab"/>
                <a:sym typeface="Montagu Slab"/>
              </a:rPr>
              <a:t>President, </a:t>
            </a:r>
            <a:endParaRPr>
              <a:latin typeface="Montagu Slab"/>
              <a:ea typeface="Montagu Slab"/>
              <a:cs typeface="Montagu Slab"/>
              <a:sym typeface="Montagu Slab"/>
            </a:endParaRPr>
          </a:p>
          <a:p>
            <a:pPr indent="0" lvl="0" marL="0" rtl="0" algn="ctr">
              <a:spcBef>
                <a:spcPts val="0"/>
              </a:spcBef>
              <a:spcAft>
                <a:spcPts val="0"/>
              </a:spcAft>
              <a:buNone/>
            </a:pPr>
            <a:r>
              <a:rPr lang="en">
                <a:latin typeface="Montagu Slab"/>
                <a:ea typeface="Montagu Slab"/>
                <a:cs typeface="Montagu Slab"/>
                <a:sym typeface="Montagu Slab"/>
              </a:rPr>
              <a:t>Colangelo &amp; Partners</a:t>
            </a:r>
            <a:endParaRPr>
              <a:latin typeface="Montagu Slab"/>
              <a:ea typeface="Montagu Slab"/>
              <a:cs typeface="Montagu Slab"/>
              <a:sym typeface="Montagu Slab"/>
            </a:endParaRPr>
          </a:p>
        </p:txBody>
      </p:sp>
      <p:sp>
        <p:nvSpPr>
          <p:cNvPr id="102" name="Google Shape;102;p16"/>
          <p:cNvSpPr txBox="1"/>
          <p:nvPr/>
        </p:nvSpPr>
        <p:spPr>
          <a:xfrm>
            <a:off x="3168963" y="3888875"/>
            <a:ext cx="2294100" cy="78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222222"/>
                </a:solidFill>
                <a:latin typeface="Montagu Slab"/>
                <a:ea typeface="Montagu Slab"/>
                <a:cs typeface="Montagu Slab"/>
                <a:sym typeface="Montagu Slab"/>
              </a:rPr>
              <a:t>Karen MacNeil</a:t>
            </a:r>
            <a:endParaRPr>
              <a:solidFill>
                <a:srgbClr val="222222"/>
              </a:solidFill>
              <a:latin typeface="Montagu Slab"/>
              <a:ea typeface="Montagu Slab"/>
              <a:cs typeface="Montagu Slab"/>
              <a:sym typeface="Montagu Slab"/>
            </a:endParaRPr>
          </a:p>
          <a:p>
            <a:pPr indent="0" lvl="0" marL="0" rtl="0" algn="ctr">
              <a:spcBef>
                <a:spcPts val="0"/>
              </a:spcBef>
              <a:spcAft>
                <a:spcPts val="0"/>
              </a:spcAft>
              <a:buNone/>
            </a:pPr>
            <a:r>
              <a:rPr lang="en">
                <a:solidFill>
                  <a:srgbClr val="222222"/>
                </a:solidFill>
                <a:latin typeface="Montagu Slab"/>
                <a:ea typeface="Montagu Slab"/>
                <a:cs typeface="Montagu Slab"/>
                <a:sym typeface="Montagu Slab"/>
              </a:rPr>
              <a:t>Speaker, Consultant, Author of </a:t>
            </a:r>
            <a:r>
              <a:rPr i="1" lang="en">
                <a:solidFill>
                  <a:srgbClr val="222222"/>
                </a:solidFill>
                <a:latin typeface="Montagu Slab"/>
                <a:ea typeface="Montagu Slab"/>
                <a:cs typeface="Montagu Slab"/>
                <a:sym typeface="Montagu Slab"/>
              </a:rPr>
              <a:t>The Wine Bible</a:t>
            </a:r>
            <a:endParaRPr i="1">
              <a:solidFill>
                <a:srgbClr val="222222"/>
              </a:solidFill>
              <a:latin typeface="Montagu Slab"/>
              <a:ea typeface="Montagu Slab"/>
              <a:cs typeface="Montagu Slab"/>
              <a:sym typeface="Montagu Slab"/>
            </a:endParaRPr>
          </a:p>
        </p:txBody>
      </p:sp>
      <p:sp>
        <p:nvSpPr>
          <p:cNvPr id="103" name="Google Shape;103;p16"/>
          <p:cNvSpPr txBox="1"/>
          <p:nvPr/>
        </p:nvSpPr>
        <p:spPr>
          <a:xfrm>
            <a:off x="-84550" y="4908050"/>
            <a:ext cx="43092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800">
                <a:latin typeface="Didact Gothic"/>
                <a:ea typeface="Didact Gothic"/>
                <a:cs typeface="Didact Gothic"/>
                <a:sym typeface="Didact Gothic"/>
              </a:rPr>
              <a:t>Confidential Document. Copyright: COME TOGETHER—A Community for Wine LLC</a:t>
            </a:r>
            <a:endParaRPr sz="800">
              <a:latin typeface="Didact Gothic"/>
              <a:ea typeface="Didact Gothic"/>
              <a:cs typeface="Didact Gothic"/>
              <a:sym typeface="Didact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07" name="Shape 107"/>
        <p:cNvGrpSpPr/>
        <p:nvPr/>
      </p:nvGrpSpPr>
      <p:grpSpPr>
        <a:xfrm>
          <a:off x="0" y="0"/>
          <a:ext cx="0" cy="0"/>
          <a:chOff x="0" y="0"/>
          <a:chExt cx="0" cy="0"/>
        </a:xfrm>
      </p:grpSpPr>
      <p:sp>
        <p:nvSpPr>
          <p:cNvPr id="108" name="Google Shape;108;p17"/>
          <p:cNvSpPr txBox="1"/>
          <p:nvPr/>
        </p:nvSpPr>
        <p:spPr>
          <a:xfrm>
            <a:off x="1457750" y="63825"/>
            <a:ext cx="6135300" cy="64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500">
                <a:solidFill>
                  <a:schemeClr val="accent1"/>
                </a:solidFill>
                <a:latin typeface="Didact Gothic"/>
                <a:ea typeface="Didact Gothic"/>
                <a:cs typeface="Didact Gothic"/>
                <a:sym typeface="Didact Gothic"/>
              </a:rPr>
              <a:t>CAMPAIGN REACH</a:t>
            </a:r>
            <a:endParaRPr b="1" sz="2500">
              <a:solidFill>
                <a:schemeClr val="accent1"/>
              </a:solidFill>
              <a:latin typeface="Didact Gothic"/>
              <a:ea typeface="Didact Gothic"/>
              <a:cs typeface="Didact Gothic"/>
              <a:sym typeface="Didact Gothic"/>
            </a:endParaRPr>
          </a:p>
        </p:txBody>
      </p:sp>
      <p:pic>
        <p:nvPicPr>
          <p:cNvPr id="109" name="Google Shape;109;p17"/>
          <p:cNvPicPr preferRelativeResize="0"/>
          <p:nvPr/>
        </p:nvPicPr>
        <p:blipFill rotWithShape="1">
          <a:blip r:embed="rId3">
            <a:alphaModFix/>
          </a:blip>
          <a:srcRect b="26360" l="0" r="0" t="26365"/>
          <a:stretch/>
        </p:blipFill>
        <p:spPr>
          <a:xfrm>
            <a:off x="1004775" y="825175"/>
            <a:ext cx="3922753" cy="1112674"/>
          </a:xfrm>
          <a:prstGeom prst="rect">
            <a:avLst/>
          </a:prstGeom>
          <a:noFill/>
          <a:ln>
            <a:noFill/>
          </a:ln>
        </p:spPr>
      </p:pic>
      <p:pic>
        <p:nvPicPr>
          <p:cNvPr id="110" name="Google Shape;110;p17" title="2.png"/>
          <p:cNvPicPr preferRelativeResize="0"/>
          <p:nvPr/>
        </p:nvPicPr>
        <p:blipFill>
          <a:blip r:embed="rId4">
            <a:alphaModFix/>
          </a:blip>
          <a:stretch>
            <a:fillRect/>
          </a:stretch>
        </p:blipFill>
        <p:spPr>
          <a:xfrm>
            <a:off x="5830125" y="2871751"/>
            <a:ext cx="3082100" cy="2114101"/>
          </a:xfrm>
          <a:prstGeom prst="rect">
            <a:avLst/>
          </a:prstGeom>
          <a:noFill/>
          <a:ln>
            <a:noFill/>
          </a:ln>
        </p:spPr>
      </p:pic>
      <p:pic>
        <p:nvPicPr>
          <p:cNvPr id="111" name="Google Shape;111;p17" title="adhesive-tape-1@2x.png"/>
          <p:cNvPicPr preferRelativeResize="0"/>
          <p:nvPr/>
        </p:nvPicPr>
        <p:blipFill>
          <a:blip r:embed="rId5">
            <a:alphaModFix/>
          </a:blip>
          <a:stretch>
            <a:fillRect/>
          </a:stretch>
        </p:blipFill>
        <p:spPr>
          <a:xfrm>
            <a:off x="6417500" y="2159225"/>
            <a:ext cx="2298925" cy="1267900"/>
          </a:xfrm>
          <a:prstGeom prst="rect">
            <a:avLst/>
          </a:prstGeom>
          <a:noFill/>
          <a:ln>
            <a:noFill/>
          </a:ln>
        </p:spPr>
      </p:pic>
      <p:sp>
        <p:nvSpPr>
          <p:cNvPr id="112" name="Google Shape;112;p17"/>
          <p:cNvSpPr txBox="1"/>
          <p:nvPr/>
        </p:nvSpPr>
        <p:spPr>
          <a:xfrm>
            <a:off x="223025" y="1937850"/>
            <a:ext cx="5217300" cy="126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300">
                <a:solidFill>
                  <a:schemeClr val="lt1"/>
                </a:solidFill>
                <a:latin typeface="Didact Gothic"/>
                <a:ea typeface="Didact Gothic"/>
                <a:cs typeface="Didact Gothic"/>
                <a:sym typeface="Didact Gothic"/>
              </a:rPr>
              <a:t>CELEBRATING A SUCCESSFUL INAUGURAL CAMPAIGN, LOOKING FORWARD TO 2025</a:t>
            </a:r>
            <a:endParaRPr b="1" sz="2300">
              <a:solidFill>
                <a:schemeClr val="lt1"/>
              </a:solidFill>
              <a:latin typeface="Didact Gothic"/>
              <a:ea typeface="Didact Gothic"/>
              <a:cs typeface="Didact Gothic"/>
              <a:sym typeface="Didact Gothic"/>
            </a:endParaRPr>
          </a:p>
          <a:p>
            <a:pPr indent="0" lvl="0" marL="0" rtl="0" algn="ctr">
              <a:spcBef>
                <a:spcPts val="0"/>
              </a:spcBef>
              <a:spcAft>
                <a:spcPts val="0"/>
              </a:spcAft>
              <a:buNone/>
            </a:pPr>
            <a:r>
              <a:t/>
            </a:r>
            <a:endParaRPr b="1" sz="2300">
              <a:solidFill>
                <a:srgbClr val="FFFFFF"/>
              </a:solidFill>
              <a:latin typeface="Didact Gothic"/>
              <a:ea typeface="Didact Gothic"/>
              <a:cs typeface="Didact Gothic"/>
              <a:sym typeface="Didact Gothic"/>
            </a:endParaRPr>
          </a:p>
        </p:txBody>
      </p:sp>
      <p:sp>
        <p:nvSpPr>
          <p:cNvPr id="113" name="Google Shape;113;p17"/>
          <p:cNvSpPr txBox="1"/>
          <p:nvPr>
            <p:ph idx="4294967295" type="title"/>
          </p:nvPr>
        </p:nvSpPr>
        <p:spPr>
          <a:xfrm>
            <a:off x="0" y="0"/>
            <a:ext cx="9144000" cy="304500"/>
          </a:xfrm>
          <a:prstGeom prst="rect">
            <a:avLst/>
          </a:prstGeom>
          <a:solidFill>
            <a:schemeClr val="dk2"/>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2500">
                <a:solidFill>
                  <a:srgbClr val="FFF5E9"/>
                </a:solidFill>
                <a:latin typeface="Didact Gothic"/>
                <a:ea typeface="Didact Gothic"/>
                <a:cs typeface="Didact Gothic"/>
                <a:sym typeface="Didact Gothic"/>
              </a:rPr>
              <a:t> </a:t>
            </a:r>
            <a:endParaRPr b="1" sz="2500">
              <a:solidFill>
                <a:srgbClr val="FFF5E9"/>
              </a:solidFill>
              <a:latin typeface="Didact Gothic"/>
              <a:ea typeface="Didact Gothic"/>
              <a:cs typeface="Didact Gothic"/>
              <a:sym typeface="Didact Gothic"/>
            </a:endParaRPr>
          </a:p>
        </p:txBody>
      </p:sp>
      <p:sp>
        <p:nvSpPr>
          <p:cNvPr id="114" name="Google Shape;114;p17"/>
          <p:cNvSpPr txBox="1"/>
          <p:nvPr/>
        </p:nvSpPr>
        <p:spPr>
          <a:xfrm>
            <a:off x="-65949" y="4219751"/>
            <a:ext cx="3000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br>
              <a:rPr lang="en">
                <a:solidFill>
                  <a:schemeClr val="lt1"/>
                </a:solidFill>
                <a:latin typeface="Montagu Slab"/>
                <a:ea typeface="Montagu Slab"/>
                <a:cs typeface="Montagu Slab"/>
                <a:sym typeface="Montagu Slab"/>
              </a:rPr>
            </a:br>
            <a:r>
              <a:rPr lang="en">
                <a:solidFill>
                  <a:schemeClr val="lt1"/>
                </a:solidFill>
                <a:uFill>
                  <a:noFill/>
                </a:uFill>
                <a:latin typeface="Montagu Slab"/>
                <a:ea typeface="Montagu Slab"/>
                <a:cs typeface="Montagu Slab"/>
                <a:sym typeface="Montagu Slab"/>
                <a:hlinkClick r:id="rId6">
                  <a:extLst>
                    <a:ext uri="{A12FA001-AC4F-418D-AE19-62706E023703}">
                      <ahyp:hlinkClr val="tx"/>
                    </a:ext>
                  </a:extLst>
                </a:hlinkClick>
              </a:rPr>
              <a:t>@comeoveroctober</a:t>
            </a:r>
            <a:endParaRPr>
              <a:solidFill>
                <a:schemeClr val="lt1"/>
              </a:solidFill>
              <a:latin typeface="Montagu Slab"/>
              <a:ea typeface="Montagu Slab"/>
              <a:cs typeface="Montagu Slab"/>
              <a:sym typeface="Montagu Slab"/>
            </a:endParaRPr>
          </a:p>
          <a:p>
            <a:pPr indent="0" lvl="0" marL="0" rtl="0" algn="l">
              <a:spcBef>
                <a:spcPts val="0"/>
              </a:spcBef>
              <a:spcAft>
                <a:spcPts val="0"/>
              </a:spcAft>
              <a:buNone/>
            </a:pPr>
            <a:r>
              <a:rPr lang="en" u="sng">
                <a:solidFill>
                  <a:schemeClr val="lt1"/>
                </a:solidFill>
                <a:latin typeface="Montagu Slab"/>
                <a:ea typeface="Montagu Slab"/>
                <a:cs typeface="Montagu Slab"/>
                <a:sym typeface="Montagu Slab"/>
                <a:hlinkClick r:id="rId7">
                  <a:extLst>
                    <a:ext uri="{A12FA001-AC4F-418D-AE19-62706E023703}">
                      <ahyp:hlinkClr val="tx"/>
                    </a:ext>
                  </a:extLst>
                </a:hlinkClick>
              </a:rPr>
              <a:t>www.comeoveroctober.com</a:t>
            </a:r>
            <a:endParaRPr>
              <a:solidFill>
                <a:schemeClr val="lt1"/>
              </a:solidFill>
            </a:endParaRPr>
          </a:p>
        </p:txBody>
      </p:sp>
      <p:sp>
        <p:nvSpPr>
          <p:cNvPr id="115" name="Google Shape;115;p17"/>
          <p:cNvSpPr txBox="1"/>
          <p:nvPr/>
        </p:nvSpPr>
        <p:spPr>
          <a:xfrm>
            <a:off x="-84550" y="4908050"/>
            <a:ext cx="43092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800">
                <a:latin typeface="Didact Gothic"/>
                <a:ea typeface="Didact Gothic"/>
                <a:cs typeface="Didact Gothic"/>
                <a:sym typeface="Didact Gothic"/>
              </a:rPr>
              <a:t>Confidential Document. Copyright: COME TOGETHER—A Community for Wine LLC</a:t>
            </a:r>
            <a:endParaRPr sz="800">
              <a:latin typeface="Didact Gothic"/>
              <a:ea typeface="Didact Gothic"/>
              <a:cs typeface="Didact Gothic"/>
              <a:sym typeface="Didact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19" name="Shape 119"/>
        <p:cNvGrpSpPr/>
        <p:nvPr/>
      </p:nvGrpSpPr>
      <p:grpSpPr>
        <a:xfrm>
          <a:off x="0" y="0"/>
          <a:ext cx="0" cy="0"/>
          <a:chOff x="0" y="0"/>
          <a:chExt cx="0" cy="0"/>
        </a:xfrm>
      </p:grpSpPr>
      <p:sp>
        <p:nvSpPr>
          <p:cNvPr id="120" name="Google Shape;120;p18"/>
          <p:cNvSpPr txBox="1"/>
          <p:nvPr>
            <p:ph type="title"/>
          </p:nvPr>
        </p:nvSpPr>
        <p:spPr>
          <a:xfrm>
            <a:off x="311700" y="490950"/>
            <a:ext cx="8520600" cy="623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2500">
                <a:solidFill>
                  <a:schemeClr val="accent1"/>
                </a:solidFill>
                <a:latin typeface="Didact Gothic"/>
                <a:ea typeface="Didact Gothic"/>
                <a:cs typeface="Didact Gothic"/>
                <a:sym typeface="Didact Gothic"/>
              </a:rPr>
              <a:t>WHAT IS IT?</a:t>
            </a:r>
            <a:endParaRPr sz="2500">
              <a:solidFill>
                <a:schemeClr val="accent1"/>
              </a:solidFill>
              <a:latin typeface="Didact Gothic"/>
              <a:ea typeface="Didact Gothic"/>
              <a:cs typeface="Didact Gothic"/>
              <a:sym typeface="Didact Gothic"/>
            </a:endParaRPr>
          </a:p>
        </p:txBody>
      </p:sp>
      <p:sp>
        <p:nvSpPr>
          <p:cNvPr id="121" name="Google Shape;121;p18"/>
          <p:cNvSpPr txBox="1"/>
          <p:nvPr>
            <p:ph idx="1" type="body"/>
          </p:nvPr>
        </p:nvSpPr>
        <p:spPr>
          <a:xfrm>
            <a:off x="98425" y="1686900"/>
            <a:ext cx="5915100" cy="1598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i="1" lang="en" sz="1400">
                <a:solidFill>
                  <a:schemeClr val="lt1"/>
                </a:solidFill>
                <a:latin typeface="Didact Gothic"/>
                <a:ea typeface="Didact Gothic"/>
                <a:cs typeface="Didact Gothic"/>
                <a:sym typeface="Didact Gothic"/>
              </a:rPr>
              <a:t>Come Over October</a:t>
            </a:r>
            <a:r>
              <a:rPr b="1" lang="en" sz="1400">
                <a:solidFill>
                  <a:schemeClr val="lt1"/>
                </a:solidFill>
                <a:latin typeface="Didact Gothic"/>
                <a:ea typeface="Didact Gothic"/>
                <a:cs typeface="Didact Gothic"/>
                <a:sym typeface="Didact Gothic"/>
              </a:rPr>
              <a:t> </a:t>
            </a:r>
            <a:r>
              <a:rPr lang="en" sz="1400">
                <a:solidFill>
                  <a:schemeClr val="lt1"/>
                </a:solidFill>
                <a:latin typeface="Didact Gothic"/>
                <a:ea typeface="Didact Gothic"/>
                <a:cs typeface="Didact Gothic"/>
                <a:sym typeface="Didact Gothic"/>
              </a:rPr>
              <a:t>is an </a:t>
            </a:r>
            <a:r>
              <a:rPr b="1" lang="en" sz="1400">
                <a:solidFill>
                  <a:schemeClr val="lt1"/>
                </a:solidFill>
                <a:latin typeface="Didact Gothic"/>
                <a:ea typeface="Didact Gothic"/>
                <a:cs typeface="Didact Gothic"/>
                <a:sym typeface="Didact Gothic"/>
              </a:rPr>
              <a:t>international campaign</a:t>
            </a:r>
            <a:r>
              <a:rPr lang="en" sz="1400">
                <a:solidFill>
                  <a:schemeClr val="lt1"/>
                </a:solidFill>
                <a:latin typeface="Didact Gothic"/>
                <a:ea typeface="Didact Gothic"/>
                <a:cs typeface="Didact Gothic"/>
                <a:sym typeface="Didact Gothic"/>
              </a:rPr>
              <a:t> during the month of October </a:t>
            </a:r>
            <a:r>
              <a:rPr b="1" lang="en" sz="1400">
                <a:solidFill>
                  <a:schemeClr val="lt1"/>
                </a:solidFill>
                <a:latin typeface="Didact Gothic"/>
                <a:ea typeface="Didact Gothic"/>
                <a:cs typeface="Didact Gothic"/>
                <a:sym typeface="Didact Gothic"/>
              </a:rPr>
              <a:t>encouraging wine drinkers to </a:t>
            </a:r>
            <a:r>
              <a:rPr lang="en" sz="1400">
                <a:solidFill>
                  <a:schemeClr val="lt1"/>
                </a:solidFill>
                <a:latin typeface="Didact Gothic"/>
                <a:ea typeface="Didact Gothic"/>
                <a:cs typeface="Didact Gothic"/>
                <a:sym typeface="Didact Gothic"/>
              </a:rPr>
              <a:t>invite friends, colleagues, neighbors, and family </a:t>
            </a:r>
            <a:r>
              <a:rPr b="1" lang="en" sz="1400">
                <a:solidFill>
                  <a:schemeClr val="lt1"/>
                </a:solidFill>
                <a:latin typeface="Didact Gothic"/>
                <a:ea typeface="Didact Gothic"/>
                <a:cs typeface="Didact Gothic"/>
                <a:sym typeface="Didact Gothic"/>
              </a:rPr>
              <a:t>to “come over” </a:t>
            </a:r>
            <a:r>
              <a:rPr lang="en" sz="1400">
                <a:solidFill>
                  <a:schemeClr val="lt1"/>
                </a:solidFill>
                <a:latin typeface="Didact Gothic"/>
                <a:ea typeface="Didact Gothic"/>
                <a:cs typeface="Didact Gothic"/>
                <a:sym typeface="Didact Gothic"/>
              </a:rPr>
              <a:t>to a home, a restaurant, or wherever people gather, to </a:t>
            </a:r>
            <a:r>
              <a:rPr b="1" lang="en" sz="1400">
                <a:solidFill>
                  <a:schemeClr val="lt1"/>
                </a:solidFill>
                <a:latin typeface="Didact Gothic"/>
                <a:ea typeface="Didact Gothic"/>
                <a:cs typeface="Didact Gothic"/>
                <a:sym typeface="Didact Gothic"/>
              </a:rPr>
              <a:t>share wine and friendship.</a:t>
            </a:r>
            <a:endParaRPr sz="1400">
              <a:solidFill>
                <a:srgbClr val="222222"/>
              </a:solidFill>
              <a:latin typeface="Didact Gothic"/>
              <a:ea typeface="Didact Gothic"/>
              <a:cs typeface="Didact Gothic"/>
              <a:sym typeface="Didact Gothic"/>
            </a:endParaRPr>
          </a:p>
          <a:p>
            <a:pPr indent="0" lvl="0" marL="0" rtl="0" algn="l">
              <a:lnSpc>
                <a:spcPct val="100000"/>
              </a:lnSpc>
              <a:spcBef>
                <a:spcPts val="0"/>
              </a:spcBef>
              <a:spcAft>
                <a:spcPts val="0"/>
              </a:spcAft>
              <a:buNone/>
            </a:pPr>
            <a:r>
              <a:t/>
            </a:r>
            <a:endParaRPr sz="1500">
              <a:solidFill>
                <a:schemeClr val="lt1"/>
              </a:solidFill>
              <a:latin typeface="Didact Gothic"/>
              <a:ea typeface="Didact Gothic"/>
              <a:cs typeface="Didact Gothic"/>
              <a:sym typeface="Didact Gothic"/>
            </a:endParaRPr>
          </a:p>
          <a:p>
            <a:pPr indent="0" lvl="0" marL="0" rtl="0" algn="l">
              <a:lnSpc>
                <a:spcPct val="100000"/>
              </a:lnSpc>
              <a:spcBef>
                <a:spcPts val="0"/>
              </a:spcBef>
              <a:spcAft>
                <a:spcPts val="0"/>
              </a:spcAft>
              <a:buNone/>
            </a:pPr>
            <a:r>
              <a:rPr i="1" lang="en" sz="1400">
                <a:solidFill>
                  <a:schemeClr val="lt1"/>
                </a:solidFill>
                <a:latin typeface="Didact Gothic"/>
                <a:ea typeface="Didact Gothic"/>
                <a:cs typeface="Didact Gothic"/>
                <a:sym typeface="Didact Gothic"/>
              </a:rPr>
              <a:t>Come Over October</a:t>
            </a:r>
            <a:r>
              <a:rPr lang="en" sz="1400">
                <a:solidFill>
                  <a:schemeClr val="lt1"/>
                </a:solidFill>
                <a:latin typeface="Didact Gothic"/>
                <a:ea typeface="Didact Gothic"/>
                <a:cs typeface="Didact Gothic"/>
                <a:sym typeface="Didact Gothic"/>
              </a:rPr>
              <a:t> honors wine’s </a:t>
            </a:r>
            <a:r>
              <a:rPr b="1" lang="en" sz="1400">
                <a:solidFill>
                  <a:schemeClr val="lt1"/>
                </a:solidFill>
                <a:latin typeface="Didact Gothic"/>
                <a:ea typeface="Didact Gothic"/>
                <a:cs typeface="Didact Gothic"/>
                <a:sym typeface="Didact Gothic"/>
              </a:rPr>
              <a:t>8,000 year history as a communal beverage that brings people together.</a:t>
            </a:r>
            <a:r>
              <a:rPr lang="en" sz="1400">
                <a:solidFill>
                  <a:schemeClr val="lt1"/>
                </a:solidFill>
                <a:latin typeface="Didact Gothic"/>
                <a:ea typeface="Didact Gothic"/>
                <a:cs typeface="Didact Gothic"/>
                <a:sym typeface="Didact Gothic"/>
              </a:rPr>
              <a:t> As an agricultural product consumed with the company of others and most often with food, wine plays a positive role in society and culture.  </a:t>
            </a:r>
            <a:endParaRPr sz="1400">
              <a:solidFill>
                <a:schemeClr val="lt1"/>
              </a:solidFill>
              <a:latin typeface="Didact Gothic"/>
              <a:ea typeface="Didact Gothic"/>
              <a:cs typeface="Didact Gothic"/>
              <a:sym typeface="Didact Gothic"/>
            </a:endParaRPr>
          </a:p>
          <a:p>
            <a:pPr indent="0" lvl="0" marL="0" rtl="0" algn="l">
              <a:lnSpc>
                <a:spcPct val="100000"/>
              </a:lnSpc>
              <a:spcBef>
                <a:spcPts val="0"/>
              </a:spcBef>
              <a:spcAft>
                <a:spcPts val="0"/>
              </a:spcAft>
              <a:buNone/>
            </a:pPr>
            <a:r>
              <a:t/>
            </a:r>
            <a:endParaRPr b="1" sz="1500">
              <a:solidFill>
                <a:schemeClr val="lt1"/>
              </a:solidFill>
              <a:latin typeface="Didact Gothic"/>
              <a:ea typeface="Didact Gothic"/>
              <a:cs typeface="Didact Gothic"/>
              <a:sym typeface="Didact Gothic"/>
            </a:endParaRPr>
          </a:p>
        </p:txBody>
      </p:sp>
      <p:pic>
        <p:nvPicPr>
          <p:cNvPr id="122" name="Google Shape;122;p18" title="shutterstock_486675022.jpg"/>
          <p:cNvPicPr preferRelativeResize="0"/>
          <p:nvPr/>
        </p:nvPicPr>
        <p:blipFill>
          <a:blip r:embed="rId3">
            <a:alphaModFix/>
          </a:blip>
          <a:stretch>
            <a:fillRect/>
          </a:stretch>
        </p:blipFill>
        <p:spPr>
          <a:xfrm>
            <a:off x="6193152" y="1338000"/>
            <a:ext cx="2814249" cy="1870201"/>
          </a:xfrm>
          <a:prstGeom prst="rect">
            <a:avLst/>
          </a:prstGeom>
          <a:noFill/>
          <a:ln>
            <a:noFill/>
          </a:ln>
        </p:spPr>
      </p:pic>
      <p:sp>
        <p:nvSpPr>
          <p:cNvPr id="123" name="Google Shape;123;p18"/>
          <p:cNvSpPr txBox="1"/>
          <p:nvPr>
            <p:ph type="title"/>
          </p:nvPr>
        </p:nvSpPr>
        <p:spPr>
          <a:xfrm>
            <a:off x="0" y="0"/>
            <a:ext cx="9144000" cy="1307400"/>
          </a:xfrm>
          <a:prstGeom prst="rect">
            <a:avLst/>
          </a:prstGeom>
          <a:solidFill>
            <a:schemeClr val="dk2"/>
          </a:solidFill>
        </p:spPr>
        <p:txBody>
          <a:bodyPr anchorCtr="0" anchor="ctr" bIns="91425" lIns="91425" spcFirstLastPara="1" rIns="91425" wrap="square" tIns="91425">
            <a:normAutofit/>
          </a:bodyPr>
          <a:lstStyle/>
          <a:p>
            <a:pPr indent="0" lvl="0" marL="0" rtl="0" algn="ctr">
              <a:spcBef>
                <a:spcPts val="0"/>
              </a:spcBef>
              <a:spcAft>
                <a:spcPts val="0"/>
              </a:spcAft>
              <a:buNone/>
            </a:pPr>
            <a:r>
              <a:rPr b="1" lang="en" sz="3000">
                <a:solidFill>
                  <a:schemeClr val="accent1"/>
                </a:solidFill>
                <a:latin typeface="Didact Gothic"/>
                <a:ea typeface="Didact Gothic"/>
                <a:cs typeface="Didact Gothic"/>
                <a:sym typeface="Didact Gothic"/>
              </a:rPr>
              <a:t>COME OVER OCTOBER: WHAT IS IT?</a:t>
            </a:r>
            <a:endParaRPr b="1" sz="3000">
              <a:solidFill>
                <a:srgbClr val="FFF5E9"/>
              </a:solidFill>
              <a:latin typeface="Didact Gothic"/>
              <a:ea typeface="Didact Gothic"/>
              <a:cs typeface="Didact Gothic"/>
              <a:sym typeface="Didact Gothic"/>
            </a:endParaRPr>
          </a:p>
        </p:txBody>
      </p:sp>
      <p:pic>
        <p:nvPicPr>
          <p:cNvPr id="124" name="Google Shape;124;p18" title="shutterstock_744915967.jpg"/>
          <p:cNvPicPr preferRelativeResize="0"/>
          <p:nvPr/>
        </p:nvPicPr>
        <p:blipFill>
          <a:blip r:embed="rId4">
            <a:alphaModFix/>
          </a:blip>
          <a:stretch>
            <a:fillRect/>
          </a:stretch>
        </p:blipFill>
        <p:spPr>
          <a:xfrm>
            <a:off x="6193150" y="3285600"/>
            <a:ext cx="2814249" cy="1766249"/>
          </a:xfrm>
          <a:prstGeom prst="rect">
            <a:avLst/>
          </a:prstGeom>
          <a:noFill/>
          <a:ln>
            <a:noFill/>
          </a:ln>
        </p:spPr>
      </p:pic>
      <p:pic>
        <p:nvPicPr>
          <p:cNvPr id="125" name="Google Shape;125;p18" title="Copy of White Full Glass.png"/>
          <p:cNvPicPr preferRelativeResize="0"/>
          <p:nvPr/>
        </p:nvPicPr>
        <p:blipFill rotWithShape="1">
          <a:blip r:embed="rId5">
            <a:alphaModFix/>
          </a:blip>
          <a:srcRect b="38366" l="18706" r="18093" t="43708"/>
          <a:stretch/>
        </p:blipFill>
        <p:spPr>
          <a:xfrm>
            <a:off x="7805699" y="895900"/>
            <a:ext cx="1285750" cy="364702"/>
          </a:xfrm>
          <a:prstGeom prst="rect">
            <a:avLst/>
          </a:prstGeom>
          <a:noFill/>
          <a:ln>
            <a:noFill/>
          </a:ln>
        </p:spPr>
      </p:pic>
      <p:sp>
        <p:nvSpPr>
          <p:cNvPr id="126" name="Google Shape;126;p18"/>
          <p:cNvSpPr txBox="1"/>
          <p:nvPr/>
        </p:nvSpPr>
        <p:spPr>
          <a:xfrm>
            <a:off x="-84550" y="4908050"/>
            <a:ext cx="43092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800">
                <a:latin typeface="Didact Gothic"/>
                <a:ea typeface="Didact Gothic"/>
                <a:cs typeface="Didact Gothic"/>
                <a:sym typeface="Didact Gothic"/>
              </a:rPr>
              <a:t>Confidential Document. Copyright: COME TOGETHER—A Community for Wine LLC</a:t>
            </a:r>
            <a:endParaRPr sz="800">
              <a:latin typeface="Didact Gothic"/>
              <a:ea typeface="Didact Gothic"/>
              <a:cs typeface="Didact Gothic"/>
              <a:sym typeface="Didact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30" name="Shape 130"/>
        <p:cNvGrpSpPr/>
        <p:nvPr/>
      </p:nvGrpSpPr>
      <p:grpSpPr>
        <a:xfrm>
          <a:off x="0" y="0"/>
          <a:ext cx="0" cy="0"/>
          <a:chOff x="0" y="0"/>
          <a:chExt cx="0" cy="0"/>
        </a:xfrm>
      </p:grpSpPr>
      <p:sp>
        <p:nvSpPr>
          <p:cNvPr id="131" name="Google Shape;131;p19"/>
          <p:cNvSpPr txBox="1"/>
          <p:nvPr/>
        </p:nvSpPr>
        <p:spPr>
          <a:xfrm>
            <a:off x="1457750" y="63825"/>
            <a:ext cx="6135300" cy="64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500">
                <a:solidFill>
                  <a:schemeClr val="accent1"/>
                </a:solidFill>
                <a:latin typeface="Didact Gothic"/>
                <a:ea typeface="Didact Gothic"/>
                <a:cs typeface="Didact Gothic"/>
                <a:sym typeface="Didact Gothic"/>
              </a:rPr>
              <a:t>CAMPAIGN REACH</a:t>
            </a:r>
            <a:endParaRPr b="1" sz="2500">
              <a:solidFill>
                <a:schemeClr val="accent1"/>
              </a:solidFill>
              <a:latin typeface="Didact Gothic"/>
              <a:ea typeface="Didact Gothic"/>
              <a:cs typeface="Didact Gothic"/>
              <a:sym typeface="Didact Gothic"/>
            </a:endParaRPr>
          </a:p>
        </p:txBody>
      </p:sp>
      <p:pic>
        <p:nvPicPr>
          <p:cNvPr id="132" name="Google Shape;132;p19"/>
          <p:cNvPicPr preferRelativeResize="0"/>
          <p:nvPr/>
        </p:nvPicPr>
        <p:blipFill>
          <a:blip r:embed="rId3">
            <a:alphaModFix/>
          </a:blip>
          <a:stretch>
            <a:fillRect/>
          </a:stretch>
        </p:blipFill>
        <p:spPr>
          <a:xfrm>
            <a:off x="1025450" y="0"/>
            <a:ext cx="6999900" cy="5196701"/>
          </a:xfrm>
          <a:prstGeom prst="rect">
            <a:avLst/>
          </a:prstGeom>
          <a:noFill/>
          <a:ln>
            <a:noFill/>
          </a:ln>
        </p:spPr>
      </p:pic>
      <p:sp>
        <p:nvSpPr>
          <p:cNvPr id="133" name="Google Shape;133;p19"/>
          <p:cNvSpPr txBox="1"/>
          <p:nvPr/>
        </p:nvSpPr>
        <p:spPr>
          <a:xfrm>
            <a:off x="-26250" y="0"/>
            <a:ext cx="43092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800">
                <a:latin typeface="Didact Gothic"/>
                <a:ea typeface="Didact Gothic"/>
                <a:cs typeface="Didact Gothic"/>
                <a:sym typeface="Didact Gothic"/>
              </a:rPr>
              <a:t>Confidential Document. Copyright: COME TOGETHER—A Community for Wine LLC</a:t>
            </a:r>
            <a:endParaRPr sz="800">
              <a:latin typeface="Didact Gothic"/>
              <a:ea typeface="Didact Gothic"/>
              <a:cs typeface="Didact Gothic"/>
              <a:sym typeface="Didact Gothic"/>
            </a:endParaRPr>
          </a:p>
        </p:txBody>
      </p:sp>
      <p:pic>
        <p:nvPicPr>
          <p:cNvPr descr="File:Lyft logo.svg - Wikipedia" id="134" name="Google Shape;134;p19"/>
          <p:cNvPicPr preferRelativeResize="0"/>
          <p:nvPr/>
        </p:nvPicPr>
        <p:blipFill>
          <a:blip r:embed="rId4">
            <a:alphaModFix/>
          </a:blip>
          <a:stretch>
            <a:fillRect/>
          </a:stretch>
        </p:blipFill>
        <p:spPr>
          <a:xfrm>
            <a:off x="8032886" y="107775"/>
            <a:ext cx="664827" cy="471024"/>
          </a:xfrm>
          <a:prstGeom prst="rect">
            <a:avLst/>
          </a:prstGeom>
          <a:noFill/>
          <a:ln>
            <a:noFill/>
          </a:ln>
        </p:spPr>
      </p:pic>
      <p:sp>
        <p:nvSpPr>
          <p:cNvPr id="135" name="Google Shape;135;p19"/>
          <p:cNvSpPr txBox="1"/>
          <p:nvPr/>
        </p:nvSpPr>
        <p:spPr>
          <a:xfrm>
            <a:off x="7766200" y="607575"/>
            <a:ext cx="1299000" cy="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700">
                <a:solidFill>
                  <a:srgbClr val="520010"/>
                </a:solidFill>
                <a:latin typeface="Roboto"/>
                <a:ea typeface="Roboto"/>
                <a:cs typeface="Roboto"/>
                <a:sym typeface="Roboto"/>
              </a:rPr>
              <a:t>Official Rideshare Partner</a:t>
            </a:r>
            <a:endParaRPr sz="700">
              <a:solidFill>
                <a:srgbClr val="520010"/>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9" name="Shape 139"/>
        <p:cNvGrpSpPr/>
        <p:nvPr/>
      </p:nvGrpSpPr>
      <p:grpSpPr>
        <a:xfrm>
          <a:off x="0" y="0"/>
          <a:ext cx="0" cy="0"/>
          <a:chOff x="0" y="0"/>
          <a:chExt cx="0" cy="0"/>
        </a:xfrm>
      </p:grpSpPr>
      <p:sp>
        <p:nvSpPr>
          <p:cNvPr id="140" name="Google Shape;140;p20"/>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solidFill>
                  <a:schemeClr val="accent1"/>
                </a:solidFill>
                <a:latin typeface="Didact Gothic"/>
                <a:ea typeface="Didact Gothic"/>
                <a:cs typeface="Didact Gothic"/>
                <a:sym typeface="Didact Gothic"/>
              </a:rPr>
              <a:t>Advertising</a:t>
            </a:r>
            <a:endParaRPr sz="2500">
              <a:solidFill>
                <a:schemeClr val="accent1"/>
              </a:solidFill>
              <a:latin typeface="Didact Gothic"/>
              <a:ea typeface="Didact Gothic"/>
              <a:cs typeface="Didact Gothic"/>
              <a:sym typeface="Didact Gothic"/>
            </a:endParaRPr>
          </a:p>
        </p:txBody>
      </p:sp>
      <p:pic>
        <p:nvPicPr>
          <p:cNvPr id="141" name="Google Shape;141;p20"/>
          <p:cNvPicPr preferRelativeResize="0"/>
          <p:nvPr/>
        </p:nvPicPr>
        <p:blipFill>
          <a:blip r:embed="rId3">
            <a:alphaModFix/>
          </a:blip>
          <a:stretch>
            <a:fillRect/>
          </a:stretch>
        </p:blipFill>
        <p:spPr>
          <a:xfrm>
            <a:off x="197975" y="1393111"/>
            <a:ext cx="1461511" cy="1757700"/>
          </a:xfrm>
          <a:prstGeom prst="rect">
            <a:avLst/>
          </a:prstGeom>
          <a:noFill/>
          <a:ln>
            <a:noFill/>
          </a:ln>
        </p:spPr>
      </p:pic>
      <p:sp>
        <p:nvSpPr>
          <p:cNvPr id="142" name="Google Shape;142;p20"/>
          <p:cNvSpPr txBox="1"/>
          <p:nvPr>
            <p:ph type="title"/>
          </p:nvPr>
        </p:nvSpPr>
        <p:spPr>
          <a:xfrm>
            <a:off x="0" y="0"/>
            <a:ext cx="9144000" cy="1297500"/>
          </a:xfrm>
          <a:prstGeom prst="rect">
            <a:avLst/>
          </a:prstGeom>
          <a:solidFill>
            <a:schemeClr val="dk2"/>
          </a:solidFill>
        </p:spPr>
        <p:txBody>
          <a:bodyPr anchorCtr="0" anchor="ctr" bIns="91425" lIns="91425" spcFirstLastPara="1" rIns="91425" wrap="square" tIns="91425">
            <a:normAutofit/>
          </a:bodyPr>
          <a:lstStyle/>
          <a:p>
            <a:pPr indent="0" lvl="0" marL="0" rtl="0" algn="ctr">
              <a:spcBef>
                <a:spcPts val="0"/>
              </a:spcBef>
              <a:spcAft>
                <a:spcPts val="0"/>
              </a:spcAft>
              <a:buNone/>
            </a:pPr>
            <a:r>
              <a:rPr b="1" lang="en" sz="3000">
                <a:solidFill>
                  <a:srgbClr val="FFF5E9"/>
                </a:solidFill>
                <a:latin typeface="Didact Gothic"/>
                <a:ea typeface="Didact Gothic"/>
                <a:cs typeface="Didact Gothic"/>
                <a:sym typeface="Didact Gothic"/>
              </a:rPr>
              <a:t>ADVERTISING</a:t>
            </a:r>
            <a:endParaRPr b="1" sz="3000">
              <a:solidFill>
                <a:srgbClr val="FFF5E9"/>
              </a:solidFill>
              <a:latin typeface="Didact Gothic"/>
              <a:ea typeface="Didact Gothic"/>
              <a:cs typeface="Didact Gothic"/>
              <a:sym typeface="Didact Gothic"/>
            </a:endParaRPr>
          </a:p>
        </p:txBody>
      </p:sp>
      <p:pic>
        <p:nvPicPr>
          <p:cNvPr id="143" name="Google Shape;143;p20"/>
          <p:cNvPicPr preferRelativeResize="0"/>
          <p:nvPr/>
        </p:nvPicPr>
        <p:blipFill>
          <a:blip r:embed="rId4">
            <a:alphaModFix/>
          </a:blip>
          <a:stretch>
            <a:fillRect/>
          </a:stretch>
        </p:blipFill>
        <p:spPr>
          <a:xfrm>
            <a:off x="3307163" y="1480653"/>
            <a:ext cx="1251162" cy="1657039"/>
          </a:xfrm>
          <a:prstGeom prst="rect">
            <a:avLst/>
          </a:prstGeom>
          <a:noFill/>
          <a:ln>
            <a:noFill/>
          </a:ln>
        </p:spPr>
      </p:pic>
      <p:pic>
        <p:nvPicPr>
          <p:cNvPr id="144" name="Google Shape;144;p20"/>
          <p:cNvPicPr preferRelativeResize="0"/>
          <p:nvPr/>
        </p:nvPicPr>
        <p:blipFill>
          <a:blip r:embed="rId5">
            <a:alphaModFix/>
          </a:blip>
          <a:stretch>
            <a:fillRect/>
          </a:stretch>
        </p:blipFill>
        <p:spPr>
          <a:xfrm>
            <a:off x="1808792" y="1406238"/>
            <a:ext cx="1349066" cy="1731459"/>
          </a:xfrm>
          <a:prstGeom prst="rect">
            <a:avLst/>
          </a:prstGeom>
          <a:noFill/>
          <a:ln>
            <a:noFill/>
          </a:ln>
        </p:spPr>
      </p:pic>
      <p:pic>
        <p:nvPicPr>
          <p:cNvPr id="145" name="Google Shape;145;p20"/>
          <p:cNvPicPr preferRelativeResize="0"/>
          <p:nvPr/>
        </p:nvPicPr>
        <p:blipFill>
          <a:blip r:embed="rId6">
            <a:alphaModFix/>
          </a:blip>
          <a:stretch>
            <a:fillRect/>
          </a:stretch>
        </p:blipFill>
        <p:spPr>
          <a:xfrm>
            <a:off x="197976" y="3249263"/>
            <a:ext cx="1993476" cy="1554774"/>
          </a:xfrm>
          <a:prstGeom prst="rect">
            <a:avLst/>
          </a:prstGeom>
          <a:noFill/>
          <a:ln>
            <a:noFill/>
          </a:ln>
        </p:spPr>
      </p:pic>
      <p:pic>
        <p:nvPicPr>
          <p:cNvPr id="146" name="Google Shape;146;p20"/>
          <p:cNvPicPr preferRelativeResize="0"/>
          <p:nvPr/>
        </p:nvPicPr>
        <p:blipFill>
          <a:blip r:embed="rId7">
            <a:alphaModFix/>
          </a:blip>
          <a:stretch>
            <a:fillRect/>
          </a:stretch>
        </p:blipFill>
        <p:spPr>
          <a:xfrm>
            <a:off x="203450" y="3250713"/>
            <a:ext cx="559150" cy="122875"/>
          </a:xfrm>
          <a:prstGeom prst="rect">
            <a:avLst/>
          </a:prstGeom>
          <a:noFill/>
          <a:ln>
            <a:noFill/>
          </a:ln>
        </p:spPr>
      </p:pic>
      <p:pic>
        <p:nvPicPr>
          <p:cNvPr id="147" name="Google Shape;147;p20"/>
          <p:cNvPicPr preferRelativeResize="0"/>
          <p:nvPr/>
        </p:nvPicPr>
        <p:blipFill>
          <a:blip r:embed="rId8">
            <a:alphaModFix/>
          </a:blip>
          <a:stretch>
            <a:fillRect/>
          </a:stretch>
        </p:blipFill>
        <p:spPr>
          <a:xfrm>
            <a:off x="2633375" y="3250736"/>
            <a:ext cx="1423950" cy="427190"/>
          </a:xfrm>
          <a:prstGeom prst="rect">
            <a:avLst/>
          </a:prstGeom>
          <a:noFill/>
          <a:ln>
            <a:noFill/>
          </a:ln>
        </p:spPr>
      </p:pic>
      <p:pic>
        <p:nvPicPr>
          <p:cNvPr id="148" name="Google Shape;148;p20"/>
          <p:cNvPicPr preferRelativeResize="0"/>
          <p:nvPr/>
        </p:nvPicPr>
        <p:blipFill>
          <a:blip r:embed="rId9">
            <a:alphaModFix/>
          </a:blip>
          <a:stretch>
            <a:fillRect/>
          </a:stretch>
        </p:blipFill>
        <p:spPr>
          <a:xfrm>
            <a:off x="2719350" y="3747262"/>
            <a:ext cx="1252000" cy="776475"/>
          </a:xfrm>
          <a:prstGeom prst="rect">
            <a:avLst/>
          </a:prstGeom>
          <a:noFill/>
          <a:ln>
            <a:noFill/>
          </a:ln>
        </p:spPr>
      </p:pic>
      <p:pic>
        <p:nvPicPr>
          <p:cNvPr id="149" name="Google Shape;149;p20"/>
          <p:cNvPicPr preferRelativeResize="0"/>
          <p:nvPr/>
        </p:nvPicPr>
        <p:blipFill>
          <a:blip r:embed="rId10">
            <a:alphaModFix/>
          </a:blip>
          <a:stretch>
            <a:fillRect/>
          </a:stretch>
        </p:blipFill>
        <p:spPr>
          <a:xfrm>
            <a:off x="5853075" y="1393100"/>
            <a:ext cx="2742750" cy="3698875"/>
          </a:xfrm>
          <a:prstGeom prst="rect">
            <a:avLst/>
          </a:prstGeom>
          <a:noFill/>
          <a:ln cap="flat" cmpd="sng" w="19050">
            <a:solidFill>
              <a:schemeClr val="lt1"/>
            </a:solidFill>
            <a:prstDash val="solid"/>
            <a:round/>
            <a:headEnd len="sm" w="sm" type="none"/>
            <a:tailEnd len="sm" w="sm" type="none"/>
          </a:ln>
        </p:spPr>
      </p:pic>
      <p:pic>
        <p:nvPicPr>
          <p:cNvPr id="150" name="Google Shape;150;p20" title="Copy of White Full Glass.png"/>
          <p:cNvPicPr preferRelativeResize="0"/>
          <p:nvPr/>
        </p:nvPicPr>
        <p:blipFill rotWithShape="1">
          <a:blip r:embed="rId11">
            <a:alphaModFix/>
          </a:blip>
          <a:srcRect b="38366" l="18706" r="18093" t="43708"/>
          <a:stretch/>
        </p:blipFill>
        <p:spPr>
          <a:xfrm>
            <a:off x="7805699" y="895900"/>
            <a:ext cx="1285750" cy="364702"/>
          </a:xfrm>
          <a:prstGeom prst="rect">
            <a:avLst/>
          </a:prstGeom>
          <a:noFill/>
          <a:ln>
            <a:noFill/>
          </a:ln>
        </p:spPr>
      </p:pic>
      <p:sp>
        <p:nvSpPr>
          <p:cNvPr id="151" name="Google Shape;151;p20"/>
          <p:cNvSpPr txBox="1"/>
          <p:nvPr/>
        </p:nvSpPr>
        <p:spPr>
          <a:xfrm>
            <a:off x="-84550" y="4908050"/>
            <a:ext cx="43092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800">
                <a:latin typeface="Didact Gothic"/>
                <a:ea typeface="Didact Gothic"/>
                <a:cs typeface="Didact Gothic"/>
                <a:sym typeface="Didact Gothic"/>
              </a:rPr>
              <a:t>Confidential Document. Copyright: COME TOGETHER—A Community for Wine LLC</a:t>
            </a:r>
            <a:endParaRPr sz="800">
              <a:latin typeface="Didact Gothic"/>
              <a:ea typeface="Didact Gothic"/>
              <a:cs typeface="Didact Gothic"/>
              <a:sym typeface="Didact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5" name="Shape 155"/>
        <p:cNvGrpSpPr/>
        <p:nvPr/>
      </p:nvGrpSpPr>
      <p:grpSpPr>
        <a:xfrm>
          <a:off x="0" y="0"/>
          <a:ext cx="0" cy="0"/>
          <a:chOff x="0" y="0"/>
          <a:chExt cx="0" cy="0"/>
        </a:xfrm>
      </p:grpSpPr>
      <p:sp>
        <p:nvSpPr>
          <p:cNvPr id="156" name="Google Shape;156;p21"/>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solidFill>
                  <a:schemeClr val="accent1"/>
                </a:solidFill>
                <a:latin typeface="Didact Gothic"/>
                <a:ea typeface="Didact Gothic"/>
                <a:cs typeface="Didact Gothic"/>
                <a:sym typeface="Didact Gothic"/>
              </a:rPr>
              <a:t>Advertising</a:t>
            </a:r>
            <a:endParaRPr sz="2500">
              <a:solidFill>
                <a:schemeClr val="accent1"/>
              </a:solidFill>
              <a:latin typeface="Didact Gothic"/>
              <a:ea typeface="Didact Gothic"/>
              <a:cs typeface="Didact Gothic"/>
              <a:sym typeface="Didact Gothic"/>
            </a:endParaRPr>
          </a:p>
        </p:txBody>
      </p:sp>
      <p:sp>
        <p:nvSpPr>
          <p:cNvPr id="157" name="Google Shape;157;p21"/>
          <p:cNvSpPr txBox="1"/>
          <p:nvPr>
            <p:ph type="title"/>
          </p:nvPr>
        </p:nvSpPr>
        <p:spPr>
          <a:xfrm>
            <a:off x="0" y="0"/>
            <a:ext cx="9144000" cy="1297500"/>
          </a:xfrm>
          <a:prstGeom prst="rect">
            <a:avLst/>
          </a:prstGeom>
          <a:solidFill>
            <a:schemeClr val="dk2"/>
          </a:solidFill>
        </p:spPr>
        <p:txBody>
          <a:bodyPr anchorCtr="0" anchor="ctr" bIns="91425" lIns="91425" spcFirstLastPara="1" rIns="91425" wrap="square" tIns="91425">
            <a:normAutofit/>
          </a:bodyPr>
          <a:lstStyle/>
          <a:p>
            <a:pPr indent="0" lvl="0" marL="0" rtl="0" algn="ctr">
              <a:spcBef>
                <a:spcPts val="0"/>
              </a:spcBef>
              <a:spcAft>
                <a:spcPts val="0"/>
              </a:spcAft>
              <a:buNone/>
            </a:pPr>
            <a:r>
              <a:rPr b="1" lang="en" sz="3000">
                <a:solidFill>
                  <a:schemeClr val="accent1"/>
                </a:solidFill>
                <a:latin typeface="Didact Gothic"/>
                <a:ea typeface="Didact Gothic"/>
                <a:cs typeface="Didact Gothic"/>
                <a:sym typeface="Didact Gothic"/>
              </a:rPr>
              <a:t>PRESS </a:t>
            </a:r>
            <a:r>
              <a:rPr b="1" lang="en" sz="3000">
                <a:solidFill>
                  <a:schemeClr val="accent1"/>
                </a:solidFill>
                <a:latin typeface="Didact Gothic"/>
                <a:ea typeface="Didact Gothic"/>
                <a:cs typeface="Didact Gothic"/>
                <a:sym typeface="Didact Gothic"/>
              </a:rPr>
              <a:t>HIGHLIGHTS</a:t>
            </a:r>
            <a:endParaRPr b="1" sz="3000">
              <a:solidFill>
                <a:srgbClr val="FFF5E9"/>
              </a:solidFill>
              <a:latin typeface="Didact Gothic"/>
              <a:ea typeface="Didact Gothic"/>
              <a:cs typeface="Didact Gothic"/>
              <a:sym typeface="Didact Gothic"/>
            </a:endParaRPr>
          </a:p>
        </p:txBody>
      </p:sp>
      <p:pic>
        <p:nvPicPr>
          <p:cNvPr id="158" name="Google Shape;158;p21" title="Copy of White Full Glass.png"/>
          <p:cNvPicPr preferRelativeResize="0"/>
          <p:nvPr/>
        </p:nvPicPr>
        <p:blipFill rotWithShape="1">
          <a:blip r:embed="rId3">
            <a:alphaModFix/>
          </a:blip>
          <a:srcRect b="38366" l="18706" r="18093" t="43708"/>
          <a:stretch/>
        </p:blipFill>
        <p:spPr>
          <a:xfrm>
            <a:off x="7805699" y="895900"/>
            <a:ext cx="1285750" cy="364702"/>
          </a:xfrm>
          <a:prstGeom prst="rect">
            <a:avLst/>
          </a:prstGeom>
          <a:noFill/>
          <a:ln>
            <a:noFill/>
          </a:ln>
        </p:spPr>
      </p:pic>
      <p:pic>
        <p:nvPicPr>
          <p:cNvPr id="159" name="Google Shape;159;p21">
            <a:hlinkClick r:id="rId4"/>
          </p:cNvPr>
          <p:cNvPicPr preferRelativeResize="0"/>
          <p:nvPr/>
        </p:nvPicPr>
        <p:blipFill>
          <a:blip r:embed="rId5">
            <a:alphaModFix/>
          </a:blip>
          <a:stretch>
            <a:fillRect/>
          </a:stretch>
        </p:blipFill>
        <p:spPr>
          <a:xfrm>
            <a:off x="426288" y="3521227"/>
            <a:ext cx="2060503" cy="452910"/>
          </a:xfrm>
          <a:prstGeom prst="rect">
            <a:avLst/>
          </a:prstGeom>
          <a:noFill/>
          <a:ln cap="flat" cmpd="sng" w="19050">
            <a:solidFill>
              <a:schemeClr val="dk1"/>
            </a:solidFill>
            <a:prstDash val="solid"/>
            <a:round/>
            <a:headEnd len="sm" w="sm" type="none"/>
            <a:tailEnd len="sm" w="sm" type="none"/>
          </a:ln>
        </p:spPr>
      </p:pic>
      <p:pic>
        <p:nvPicPr>
          <p:cNvPr id="160" name="Google Shape;160;p21">
            <a:hlinkClick r:id="rId6"/>
          </p:cNvPr>
          <p:cNvPicPr preferRelativeResize="0"/>
          <p:nvPr/>
        </p:nvPicPr>
        <p:blipFill>
          <a:blip r:embed="rId7">
            <a:alphaModFix/>
          </a:blip>
          <a:stretch>
            <a:fillRect/>
          </a:stretch>
        </p:blipFill>
        <p:spPr>
          <a:xfrm>
            <a:off x="5985450" y="3485819"/>
            <a:ext cx="2091495" cy="452905"/>
          </a:xfrm>
          <a:prstGeom prst="rect">
            <a:avLst/>
          </a:prstGeom>
          <a:noFill/>
          <a:ln>
            <a:noFill/>
          </a:ln>
        </p:spPr>
      </p:pic>
      <p:pic>
        <p:nvPicPr>
          <p:cNvPr id="161" name="Google Shape;161;p21">
            <a:hlinkClick r:id="rId8"/>
          </p:cNvPr>
          <p:cNvPicPr preferRelativeResize="0"/>
          <p:nvPr/>
        </p:nvPicPr>
        <p:blipFill>
          <a:blip r:embed="rId9">
            <a:alphaModFix/>
          </a:blip>
          <a:stretch>
            <a:fillRect/>
          </a:stretch>
        </p:blipFill>
        <p:spPr>
          <a:xfrm>
            <a:off x="3232698" y="2615089"/>
            <a:ext cx="2091519" cy="528894"/>
          </a:xfrm>
          <a:prstGeom prst="rect">
            <a:avLst/>
          </a:prstGeom>
          <a:noFill/>
          <a:ln>
            <a:noFill/>
          </a:ln>
        </p:spPr>
      </p:pic>
      <p:pic>
        <p:nvPicPr>
          <p:cNvPr id="162" name="Google Shape;162;p21">
            <a:hlinkClick r:id="rId10"/>
          </p:cNvPr>
          <p:cNvPicPr preferRelativeResize="0"/>
          <p:nvPr/>
        </p:nvPicPr>
        <p:blipFill>
          <a:blip r:embed="rId11">
            <a:alphaModFix/>
          </a:blip>
          <a:stretch>
            <a:fillRect/>
          </a:stretch>
        </p:blipFill>
        <p:spPr>
          <a:xfrm>
            <a:off x="861561" y="1405383"/>
            <a:ext cx="1285151" cy="414128"/>
          </a:xfrm>
          <a:prstGeom prst="rect">
            <a:avLst/>
          </a:prstGeom>
          <a:noFill/>
          <a:ln>
            <a:noFill/>
          </a:ln>
        </p:spPr>
      </p:pic>
      <p:pic>
        <p:nvPicPr>
          <p:cNvPr id="163" name="Google Shape;163;p21">
            <a:hlinkClick r:id="rId12"/>
          </p:cNvPr>
          <p:cNvPicPr preferRelativeResize="0"/>
          <p:nvPr/>
        </p:nvPicPr>
        <p:blipFill>
          <a:blip r:embed="rId13">
            <a:alphaModFix/>
          </a:blip>
          <a:stretch>
            <a:fillRect/>
          </a:stretch>
        </p:blipFill>
        <p:spPr>
          <a:xfrm>
            <a:off x="3454446" y="4031809"/>
            <a:ext cx="1614687" cy="886530"/>
          </a:xfrm>
          <a:prstGeom prst="rect">
            <a:avLst/>
          </a:prstGeom>
          <a:noFill/>
          <a:ln>
            <a:noFill/>
          </a:ln>
        </p:spPr>
      </p:pic>
      <p:pic>
        <p:nvPicPr>
          <p:cNvPr id="164" name="Google Shape;164;p21">
            <a:hlinkClick r:id="rId14"/>
          </p:cNvPr>
          <p:cNvPicPr preferRelativeResize="0"/>
          <p:nvPr/>
        </p:nvPicPr>
        <p:blipFill>
          <a:blip r:embed="rId15">
            <a:alphaModFix/>
          </a:blip>
          <a:stretch>
            <a:fillRect/>
          </a:stretch>
        </p:blipFill>
        <p:spPr>
          <a:xfrm>
            <a:off x="6052542" y="4100020"/>
            <a:ext cx="1683681" cy="886530"/>
          </a:xfrm>
          <a:prstGeom prst="rect">
            <a:avLst/>
          </a:prstGeom>
          <a:noFill/>
          <a:ln>
            <a:noFill/>
          </a:ln>
        </p:spPr>
      </p:pic>
      <p:pic>
        <p:nvPicPr>
          <p:cNvPr id="165" name="Google Shape;165;p21">
            <a:hlinkClick r:id="rId16"/>
          </p:cNvPr>
          <p:cNvPicPr preferRelativeResize="0"/>
          <p:nvPr/>
        </p:nvPicPr>
        <p:blipFill>
          <a:blip r:embed="rId17">
            <a:alphaModFix/>
          </a:blip>
          <a:stretch>
            <a:fillRect/>
          </a:stretch>
        </p:blipFill>
        <p:spPr>
          <a:xfrm>
            <a:off x="3370562" y="3359483"/>
            <a:ext cx="1815791" cy="570607"/>
          </a:xfrm>
          <a:prstGeom prst="rect">
            <a:avLst/>
          </a:prstGeom>
          <a:noFill/>
          <a:ln>
            <a:noFill/>
          </a:ln>
        </p:spPr>
      </p:pic>
      <p:pic>
        <p:nvPicPr>
          <p:cNvPr id="166" name="Google Shape;166;p21">
            <a:hlinkClick r:id="rId18"/>
          </p:cNvPr>
          <p:cNvPicPr preferRelativeResize="0"/>
          <p:nvPr/>
        </p:nvPicPr>
        <p:blipFill>
          <a:blip r:embed="rId19">
            <a:alphaModFix/>
          </a:blip>
          <a:stretch>
            <a:fillRect/>
          </a:stretch>
        </p:blipFill>
        <p:spPr>
          <a:xfrm>
            <a:off x="469363" y="4244277"/>
            <a:ext cx="2069567" cy="509894"/>
          </a:xfrm>
          <a:prstGeom prst="rect">
            <a:avLst/>
          </a:prstGeom>
          <a:noFill/>
          <a:ln>
            <a:noFill/>
          </a:ln>
        </p:spPr>
      </p:pic>
      <p:pic>
        <p:nvPicPr>
          <p:cNvPr id="167" name="Google Shape;167;p21">
            <a:hlinkClick r:id="rId20"/>
          </p:cNvPr>
          <p:cNvPicPr preferRelativeResize="0"/>
          <p:nvPr/>
        </p:nvPicPr>
        <p:blipFill>
          <a:blip r:embed="rId21">
            <a:alphaModFix/>
          </a:blip>
          <a:stretch>
            <a:fillRect/>
          </a:stretch>
        </p:blipFill>
        <p:spPr>
          <a:xfrm>
            <a:off x="3243674" y="2018922"/>
            <a:ext cx="2069567" cy="380678"/>
          </a:xfrm>
          <a:prstGeom prst="rect">
            <a:avLst/>
          </a:prstGeom>
          <a:noFill/>
          <a:ln>
            <a:noFill/>
          </a:ln>
        </p:spPr>
      </p:pic>
      <p:pic>
        <p:nvPicPr>
          <p:cNvPr id="168" name="Google Shape;168;p21">
            <a:hlinkClick r:id="rId22"/>
          </p:cNvPr>
          <p:cNvPicPr preferRelativeResize="0"/>
          <p:nvPr/>
        </p:nvPicPr>
        <p:blipFill>
          <a:blip r:embed="rId23">
            <a:alphaModFix/>
          </a:blip>
          <a:stretch>
            <a:fillRect/>
          </a:stretch>
        </p:blipFill>
        <p:spPr>
          <a:xfrm>
            <a:off x="5994858" y="2615089"/>
            <a:ext cx="2046406" cy="722292"/>
          </a:xfrm>
          <a:prstGeom prst="rect">
            <a:avLst/>
          </a:prstGeom>
          <a:noFill/>
          <a:ln>
            <a:noFill/>
          </a:ln>
        </p:spPr>
      </p:pic>
      <p:pic>
        <p:nvPicPr>
          <p:cNvPr id="169" name="Google Shape;169;p21">
            <a:hlinkClick r:id="rId24"/>
          </p:cNvPr>
          <p:cNvPicPr preferRelativeResize="0"/>
          <p:nvPr/>
        </p:nvPicPr>
        <p:blipFill>
          <a:blip r:embed="rId25">
            <a:alphaModFix/>
          </a:blip>
          <a:stretch>
            <a:fillRect/>
          </a:stretch>
        </p:blipFill>
        <p:spPr>
          <a:xfrm>
            <a:off x="3532341" y="1401625"/>
            <a:ext cx="1631849" cy="488947"/>
          </a:xfrm>
          <a:prstGeom prst="rect">
            <a:avLst/>
          </a:prstGeom>
          <a:noFill/>
          <a:ln>
            <a:noFill/>
          </a:ln>
        </p:spPr>
      </p:pic>
      <p:pic>
        <p:nvPicPr>
          <p:cNvPr id="170" name="Google Shape;170;p21">
            <a:hlinkClick r:id="rId26"/>
          </p:cNvPr>
          <p:cNvPicPr preferRelativeResize="0"/>
          <p:nvPr/>
        </p:nvPicPr>
        <p:blipFill>
          <a:blip r:embed="rId27">
            <a:alphaModFix/>
          </a:blip>
          <a:stretch>
            <a:fillRect/>
          </a:stretch>
        </p:blipFill>
        <p:spPr>
          <a:xfrm>
            <a:off x="6032738" y="1422105"/>
            <a:ext cx="2174030" cy="380672"/>
          </a:xfrm>
          <a:prstGeom prst="rect">
            <a:avLst/>
          </a:prstGeom>
          <a:noFill/>
          <a:ln>
            <a:noFill/>
          </a:ln>
        </p:spPr>
      </p:pic>
      <p:pic>
        <p:nvPicPr>
          <p:cNvPr id="171" name="Google Shape;171;p21">
            <a:hlinkClick r:id="rId28"/>
          </p:cNvPr>
          <p:cNvPicPr preferRelativeResize="0"/>
          <p:nvPr/>
        </p:nvPicPr>
        <p:blipFill>
          <a:blip r:embed="rId29">
            <a:alphaModFix/>
          </a:blip>
          <a:stretch>
            <a:fillRect/>
          </a:stretch>
        </p:blipFill>
        <p:spPr>
          <a:xfrm>
            <a:off x="311725" y="2076587"/>
            <a:ext cx="2384825" cy="380672"/>
          </a:xfrm>
          <a:prstGeom prst="rect">
            <a:avLst/>
          </a:prstGeom>
          <a:noFill/>
          <a:ln>
            <a:noFill/>
          </a:ln>
        </p:spPr>
      </p:pic>
      <p:pic>
        <p:nvPicPr>
          <p:cNvPr id="172" name="Google Shape;172;p21">
            <a:hlinkClick r:id="rId30"/>
          </p:cNvPr>
          <p:cNvPicPr preferRelativeResize="0"/>
          <p:nvPr/>
        </p:nvPicPr>
        <p:blipFill>
          <a:blip r:embed="rId31">
            <a:alphaModFix/>
          </a:blip>
          <a:stretch>
            <a:fillRect/>
          </a:stretch>
        </p:blipFill>
        <p:spPr>
          <a:xfrm>
            <a:off x="483626" y="2616937"/>
            <a:ext cx="1945828" cy="722281"/>
          </a:xfrm>
          <a:prstGeom prst="rect">
            <a:avLst/>
          </a:prstGeom>
          <a:noFill/>
          <a:ln>
            <a:noFill/>
          </a:ln>
        </p:spPr>
      </p:pic>
      <p:pic>
        <p:nvPicPr>
          <p:cNvPr id="173" name="Google Shape;173;p21">
            <a:hlinkClick r:id="rId32"/>
          </p:cNvPr>
          <p:cNvPicPr preferRelativeResize="0"/>
          <p:nvPr/>
        </p:nvPicPr>
        <p:blipFill>
          <a:blip r:embed="rId33">
            <a:alphaModFix/>
          </a:blip>
          <a:stretch>
            <a:fillRect/>
          </a:stretch>
        </p:blipFill>
        <p:spPr>
          <a:xfrm>
            <a:off x="5987746" y="2018666"/>
            <a:ext cx="2631379" cy="380530"/>
          </a:xfrm>
          <a:prstGeom prst="rect">
            <a:avLst/>
          </a:prstGeom>
          <a:noFill/>
          <a:ln>
            <a:noFill/>
          </a:ln>
        </p:spPr>
      </p:pic>
      <p:sp>
        <p:nvSpPr>
          <p:cNvPr id="174" name="Google Shape;174;p21"/>
          <p:cNvSpPr txBox="1"/>
          <p:nvPr/>
        </p:nvSpPr>
        <p:spPr>
          <a:xfrm>
            <a:off x="-84550" y="4908050"/>
            <a:ext cx="43092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800">
                <a:latin typeface="Didact Gothic"/>
                <a:ea typeface="Didact Gothic"/>
                <a:cs typeface="Didact Gothic"/>
                <a:sym typeface="Didact Gothic"/>
              </a:rPr>
              <a:t>Confidential Document. Copyright: COME TOGETHER—A Community for Wine LLC</a:t>
            </a:r>
            <a:endParaRPr sz="800">
              <a:latin typeface="Didact Gothic"/>
              <a:ea typeface="Didact Gothic"/>
              <a:cs typeface="Didact Gothic"/>
              <a:sym typeface="Didact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78" name="Shape 178"/>
        <p:cNvGrpSpPr/>
        <p:nvPr/>
      </p:nvGrpSpPr>
      <p:grpSpPr>
        <a:xfrm>
          <a:off x="0" y="0"/>
          <a:ext cx="0" cy="0"/>
          <a:chOff x="0" y="0"/>
          <a:chExt cx="0" cy="0"/>
        </a:xfrm>
      </p:grpSpPr>
      <p:sp>
        <p:nvSpPr>
          <p:cNvPr id="179" name="Google Shape;179;p22"/>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solidFill>
                  <a:schemeClr val="accent1"/>
                </a:solidFill>
                <a:latin typeface="Didact Gothic"/>
                <a:ea typeface="Didact Gothic"/>
                <a:cs typeface="Didact Gothic"/>
                <a:sym typeface="Didact Gothic"/>
              </a:rPr>
              <a:t>National Press Events</a:t>
            </a:r>
            <a:endParaRPr sz="2500">
              <a:solidFill>
                <a:schemeClr val="accent1"/>
              </a:solidFill>
              <a:latin typeface="Didact Gothic"/>
              <a:ea typeface="Didact Gothic"/>
              <a:cs typeface="Didact Gothic"/>
              <a:sym typeface="Didact Gothic"/>
            </a:endParaRPr>
          </a:p>
        </p:txBody>
      </p:sp>
      <p:sp>
        <p:nvSpPr>
          <p:cNvPr id="180" name="Google Shape;180;p22"/>
          <p:cNvSpPr txBox="1"/>
          <p:nvPr/>
        </p:nvSpPr>
        <p:spPr>
          <a:xfrm>
            <a:off x="171200" y="1187450"/>
            <a:ext cx="8520600" cy="161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Didact Gothic"/>
              <a:ea typeface="Didact Gothic"/>
              <a:cs typeface="Didact Gothic"/>
              <a:sym typeface="Didact Gothic"/>
            </a:endParaRPr>
          </a:p>
          <a:p>
            <a:pPr indent="0" lvl="0" marL="0" rtl="0" algn="l">
              <a:spcBef>
                <a:spcPts val="0"/>
              </a:spcBef>
              <a:spcAft>
                <a:spcPts val="0"/>
              </a:spcAft>
              <a:buNone/>
            </a:pPr>
            <a:r>
              <a:rPr lang="en">
                <a:solidFill>
                  <a:schemeClr val="lt1"/>
                </a:solidFill>
                <a:latin typeface="Didact Gothic"/>
                <a:ea typeface="Didact Gothic"/>
                <a:cs typeface="Didact Gothic"/>
                <a:sym typeface="Didact Gothic"/>
              </a:rPr>
              <a:t>With the invaluable support of our Patrons and Friends,  we were able to successfully launch </a:t>
            </a:r>
            <a:r>
              <a:rPr b="1" i="1" lang="en">
                <a:solidFill>
                  <a:schemeClr val="lt1"/>
                </a:solidFill>
                <a:latin typeface="Didact Gothic"/>
                <a:ea typeface="Didact Gothic"/>
                <a:cs typeface="Didact Gothic"/>
                <a:sym typeface="Didact Gothic"/>
              </a:rPr>
              <a:t>Come Over October </a:t>
            </a:r>
            <a:r>
              <a:rPr b="1" lang="en">
                <a:solidFill>
                  <a:schemeClr val="lt1"/>
                </a:solidFill>
                <a:latin typeface="Didact Gothic"/>
                <a:ea typeface="Didact Gothic"/>
                <a:cs typeface="Didact Gothic"/>
                <a:sym typeface="Didact Gothic"/>
              </a:rPr>
              <a:t> </a:t>
            </a:r>
            <a:r>
              <a:rPr lang="en">
                <a:solidFill>
                  <a:schemeClr val="lt1"/>
                </a:solidFill>
                <a:latin typeface="Didact Gothic"/>
                <a:ea typeface="Didact Gothic"/>
                <a:cs typeface="Didact Gothic"/>
                <a:sym typeface="Didact Gothic"/>
              </a:rPr>
              <a:t>with four press conferences—one each in Napa Valley, New York City and  Washington D.C, as well as a virtual press conference. </a:t>
            </a:r>
            <a:endParaRPr>
              <a:solidFill>
                <a:schemeClr val="lt1"/>
              </a:solidFill>
              <a:latin typeface="Didact Gothic"/>
              <a:ea typeface="Didact Gothic"/>
              <a:cs typeface="Didact Gothic"/>
              <a:sym typeface="Didact Gothic"/>
            </a:endParaRPr>
          </a:p>
          <a:p>
            <a:pPr indent="0" lvl="0" marL="0" rtl="0" algn="l">
              <a:lnSpc>
                <a:spcPct val="115000"/>
              </a:lnSpc>
              <a:spcBef>
                <a:spcPts val="0"/>
              </a:spcBef>
              <a:spcAft>
                <a:spcPts val="0"/>
              </a:spcAft>
              <a:buNone/>
            </a:pPr>
            <a:r>
              <a:t/>
            </a:r>
            <a:endParaRPr sz="1100">
              <a:solidFill>
                <a:srgbClr val="222222"/>
              </a:solidFill>
              <a:latin typeface="Didact Gothic"/>
              <a:ea typeface="Didact Gothic"/>
              <a:cs typeface="Didact Gothic"/>
              <a:sym typeface="Didact Gothic"/>
            </a:endParaRPr>
          </a:p>
          <a:p>
            <a:pPr indent="0" lvl="0" marL="0" rtl="0" algn="l">
              <a:spcBef>
                <a:spcPts val="0"/>
              </a:spcBef>
              <a:spcAft>
                <a:spcPts val="0"/>
              </a:spcAft>
              <a:buNone/>
            </a:pPr>
            <a:r>
              <a:t/>
            </a:r>
            <a:endParaRPr sz="1500">
              <a:solidFill>
                <a:schemeClr val="lt1"/>
              </a:solidFill>
              <a:latin typeface="Didact Gothic"/>
              <a:ea typeface="Didact Gothic"/>
              <a:cs typeface="Didact Gothic"/>
              <a:sym typeface="Didact Gothic"/>
            </a:endParaRPr>
          </a:p>
        </p:txBody>
      </p:sp>
      <p:sp>
        <p:nvSpPr>
          <p:cNvPr id="181" name="Google Shape;181;p22"/>
          <p:cNvSpPr txBox="1"/>
          <p:nvPr>
            <p:ph type="title"/>
          </p:nvPr>
        </p:nvSpPr>
        <p:spPr>
          <a:xfrm>
            <a:off x="0" y="0"/>
            <a:ext cx="9144000" cy="1307400"/>
          </a:xfrm>
          <a:prstGeom prst="rect">
            <a:avLst/>
          </a:prstGeom>
          <a:solidFill>
            <a:schemeClr val="dk2"/>
          </a:solidFill>
        </p:spPr>
        <p:txBody>
          <a:bodyPr anchorCtr="0" anchor="ctr" bIns="91425" lIns="91425" spcFirstLastPara="1" rIns="91425" wrap="square" tIns="91425">
            <a:normAutofit/>
          </a:bodyPr>
          <a:lstStyle/>
          <a:p>
            <a:pPr indent="0" lvl="0" marL="0" rtl="0" algn="ctr">
              <a:spcBef>
                <a:spcPts val="0"/>
              </a:spcBef>
              <a:spcAft>
                <a:spcPts val="0"/>
              </a:spcAft>
              <a:buNone/>
            </a:pPr>
            <a:r>
              <a:rPr b="1" lang="en" sz="3000">
                <a:solidFill>
                  <a:schemeClr val="accent1"/>
                </a:solidFill>
                <a:latin typeface="Didact Gothic"/>
                <a:ea typeface="Didact Gothic"/>
                <a:cs typeface="Didact Gothic"/>
                <a:sym typeface="Didact Gothic"/>
              </a:rPr>
              <a:t>NATIONAL PRESS EVENTS</a:t>
            </a:r>
            <a:endParaRPr b="1" sz="3000">
              <a:solidFill>
                <a:srgbClr val="FFF5E9"/>
              </a:solidFill>
              <a:latin typeface="Didact Gothic"/>
              <a:ea typeface="Didact Gothic"/>
              <a:cs typeface="Didact Gothic"/>
              <a:sym typeface="Didact Gothic"/>
            </a:endParaRPr>
          </a:p>
        </p:txBody>
      </p:sp>
      <p:pic>
        <p:nvPicPr>
          <p:cNvPr id="182" name="Google Shape;182;p22"/>
          <p:cNvPicPr preferRelativeResize="0"/>
          <p:nvPr/>
        </p:nvPicPr>
        <p:blipFill>
          <a:blip r:embed="rId3">
            <a:alphaModFix/>
          </a:blip>
          <a:stretch>
            <a:fillRect/>
          </a:stretch>
        </p:blipFill>
        <p:spPr>
          <a:xfrm>
            <a:off x="6955725" y="2081950"/>
            <a:ext cx="1544525" cy="2597650"/>
          </a:xfrm>
          <a:prstGeom prst="rect">
            <a:avLst/>
          </a:prstGeom>
          <a:noFill/>
          <a:ln>
            <a:noFill/>
          </a:ln>
        </p:spPr>
      </p:pic>
      <p:pic>
        <p:nvPicPr>
          <p:cNvPr id="183" name="Google Shape;183;p22"/>
          <p:cNvPicPr preferRelativeResize="0"/>
          <p:nvPr/>
        </p:nvPicPr>
        <p:blipFill>
          <a:blip r:embed="rId4">
            <a:alphaModFix/>
          </a:blip>
          <a:stretch>
            <a:fillRect/>
          </a:stretch>
        </p:blipFill>
        <p:spPr>
          <a:xfrm>
            <a:off x="3390487" y="2629262"/>
            <a:ext cx="3060101" cy="2010824"/>
          </a:xfrm>
          <a:prstGeom prst="rect">
            <a:avLst/>
          </a:prstGeom>
          <a:noFill/>
          <a:ln>
            <a:noFill/>
          </a:ln>
        </p:spPr>
      </p:pic>
      <p:sp>
        <p:nvSpPr>
          <p:cNvPr id="184" name="Google Shape;184;p22"/>
          <p:cNvSpPr txBox="1"/>
          <p:nvPr/>
        </p:nvSpPr>
        <p:spPr>
          <a:xfrm>
            <a:off x="1609800" y="3798625"/>
            <a:ext cx="48408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300">
              <a:solidFill>
                <a:schemeClr val="dk2"/>
              </a:solidFill>
              <a:latin typeface="Roboto"/>
              <a:ea typeface="Roboto"/>
              <a:cs typeface="Roboto"/>
              <a:sym typeface="Roboto"/>
            </a:endParaRPr>
          </a:p>
        </p:txBody>
      </p:sp>
      <p:pic>
        <p:nvPicPr>
          <p:cNvPr id="185" name="Google Shape;185;p22"/>
          <p:cNvPicPr preferRelativeResize="0"/>
          <p:nvPr/>
        </p:nvPicPr>
        <p:blipFill>
          <a:blip r:embed="rId5">
            <a:alphaModFix/>
          </a:blip>
          <a:stretch>
            <a:fillRect/>
          </a:stretch>
        </p:blipFill>
        <p:spPr>
          <a:xfrm>
            <a:off x="171207" y="2629263"/>
            <a:ext cx="2878393" cy="2010825"/>
          </a:xfrm>
          <a:prstGeom prst="rect">
            <a:avLst/>
          </a:prstGeom>
          <a:noFill/>
          <a:ln>
            <a:noFill/>
          </a:ln>
        </p:spPr>
      </p:pic>
      <p:sp>
        <p:nvSpPr>
          <p:cNvPr id="186" name="Google Shape;186;p22"/>
          <p:cNvSpPr txBox="1"/>
          <p:nvPr/>
        </p:nvSpPr>
        <p:spPr>
          <a:xfrm>
            <a:off x="251250" y="4733975"/>
            <a:ext cx="2832600" cy="24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u="sng">
                <a:solidFill>
                  <a:schemeClr val="lt1"/>
                </a:solidFill>
                <a:latin typeface="Roboto"/>
                <a:ea typeface="Roboto"/>
                <a:cs typeface="Roboto"/>
                <a:sym typeface="Roboto"/>
              </a:rPr>
              <a:t>Napa Valley, California</a:t>
            </a:r>
            <a:endParaRPr b="1" sz="1000" u="sng">
              <a:solidFill>
                <a:schemeClr val="lt1"/>
              </a:solidFill>
              <a:latin typeface="Roboto"/>
              <a:ea typeface="Roboto"/>
              <a:cs typeface="Roboto"/>
              <a:sym typeface="Roboto"/>
            </a:endParaRPr>
          </a:p>
        </p:txBody>
      </p:sp>
      <p:sp>
        <p:nvSpPr>
          <p:cNvPr id="187" name="Google Shape;187;p22"/>
          <p:cNvSpPr txBox="1"/>
          <p:nvPr/>
        </p:nvSpPr>
        <p:spPr>
          <a:xfrm>
            <a:off x="3504238" y="4733975"/>
            <a:ext cx="2832600" cy="24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u="sng">
                <a:solidFill>
                  <a:schemeClr val="lt1"/>
                </a:solidFill>
                <a:latin typeface="Roboto"/>
                <a:ea typeface="Roboto"/>
                <a:cs typeface="Roboto"/>
                <a:sym typeface="Roboto"/>
              </a:rPr>
              <a:t>New York City</a:t>
            </a:r>
            <a:endParaRPr b="1" sz="1000" u="sng">
              <a:solidFill>
                <a:schemeClr val="lt1"/>
              </a:solidFill>
              <a:latin typeface="Roboto"/>
              <a:ea typeface="Roboto"/>
              <a:cs typeface="Roboto"/>
              <a:sym typeface="Roboto"/>
            </a:endParaRPr>
          </a:p>
        </p:txBody>
      </p:sp>
      <p:sp>
        <p:nvSpPr>
          <p:cNvPr id="188" name="Google Shape;188;p22"/>
          <p:cNvSpPr txBox="1"/>
          <p:nvPr/>
        </p:nvSpPr>
        <p:spPr>
          <a:xfrm>
            <a:off x="6388325" y="4733975"/>
            <a:ext cx="2832600" cy="24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u="sng">
                <a:solidFill>
                  <a:schemeClr val="lt1"/>
                </a:solidFill>
                <a:latin typeface="Roboto"/>
                <a:ea typeface="Roboto"/>
                <a:cs typeface="Roboto"/>
                <a:sym typeface="Roboto"/>
              </a:rPr>
              <a:t>Washington D.C.</a:t>
            </a:r>
            <a:endParaRPr b="1" sz="1000" u="sng">
              <a:solidFill>
                <a:schemeClr val="lt1"/>
              </a:solidFill>
              <a:latin typeface="Roboto"/>
              <a:ea typeface="Roboto"/>
              <a:cs typeface="Roboto"/>
              <a:sym typeface="Roboto"/>
            </a:endParaRPr>
          </a:p>
        </p:txBody>
      </p:sp>
      <p:pic>
        <p:nvPicPr>
          <p:cNvPr id="189" name="Google Shape;189;p22" title="Copy of White Full Glass.png"/>
          <p:cNvPicPr preferRelativeResize="0"/>
          <p:nvPr/>
        </p:nvPicPr>
        <p:blipFill rotWithShape="1">
          <a:blip r:embed="rId6">
            <a:alphaModFix/>
          </a:blip>
          <a:srcRect b="38366" l="18706" r="18093" t="43708"/>
          <a:stretch/>
        </p:blipFill>
        <p:spPr>
          <a:xfrm>
            <a:off x="7805699" y="895900"/>
            <a:ext cx="1285750" cy="364702"/>
          </a:xfrm>
          <a:prstGeom prst="rect">
            <a:avLst/>
          </a:prstGeom>
          <a:noFill/>
          <a:ln>
            <a:noFill/>
          </a:ln>
        </p:spPr>
      </p:pic>
      <p:sp>
        <p:nvSpPr>
          <p:cNvPr id="190" name="Google Shape;190;p22"/>
          <p:cNvSpPr txBox="1"/>
          <p:nvPr/>
        </p:nvSpPr>
        <p:spPr>
          <a:xfrm>
            <a:off x="-84550" y="4908050"/>
            <a:ext cx="43092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800">
                <a:latin typeface="Didact Gothic"/>
                <a:ea typeface="Didact Gothic"/>
                <a:cs typeface="Didact Gothic"/>
                <a:sym typeface="Didact Gothic"/>
              </a:rPr>
              <a:t>Confidential Document. Copyright: COME TOGETHER—A Community for Wine LLC</a:t>
            </a:r>
            <a:endParaRPr sz="800">
              <a:latin typeface="Didact Gothic"/>
              <a:ea typeface="Didact Gothic"/>
              <a:cs typeface="Didact Gothic"/>
              <a:sym typeface="Didact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Paradigm">
  <a:themeElements>
    <a:clrScheme name="Paradigm">
      <a:dk1>
        <a:srgbClr val="2D0812"/>
      </a:dk1>
      <a:lt1>
        <a:srgbClr val="520010"/>
      </a:lt1>
      <a:dk2>
        <a:srgbClr val="A61E23"/>
      </a:dk2>
      <a:lt2>
        <a:srgbClr val="DD8C29"/>
      </a:lt2>
      <a:accent1>
        <a:srgbClr val="FFF5E9"/>
      </a:accent1>
      <a:accent2>
        <a:srgbClr val="DDDD83"/>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